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Open Sans"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Play"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RaPg61XejO4YwJ73CfI2CEDGU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rica Mire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38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17T05:23:33.951"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TVKFZT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341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extLst>
      <p:ext uri="{BB962C8B-B14F-4D97-AF65-F5344CB8AC3E}">
        <p14:creationId xmlns:p14="http://schemas.microsoft.com/office/powerpoint/2010/main" val="135128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extLst>
      <p:ext uri="{BB962C8B-B14F-4D97-AF65-F5344CB8AC3E}">
        <p14:creationId xmlns:p14="http://schemas.microsoft.com/office/powerpoint/2010/main" val="121983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extLst>
      <p:ext uri="{BB962C8B-B14F-4D97-AF65-F5344CB8AC3E}">
        <p14:creationId xmlns:p14="http://schemas.microsoft.com/office/powerpoint/2010/main" val="177584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extLst>
      <p:ext uri="{BB962C8B-B14F-4D97-AF65-F5344CB8AC3E}">
        <p14:creationId xmlns:p14="http://schemas.microsoft.com/office/powerpoint/2010/main" val="355621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extLst>
      <p:ext uri="{BB962C8B-B14F-4D97-AF65-F5344CB8AC3E}">
        <p14:creationId xmlns:p14="http://schemas.microsoft.com/office/powerpoint/2010/main" val="225416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extLst>
      <p:ext uri="{BB962C8B-B14F-4D97-AF65-F5344CB8AC3E}">
        <p14:creationId xmlns:p14="http://schemas.microsoft.com/office/powerpoint/2010/main" val="160195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extLst>
      <p:ext uri="{BB962C8B-B14F-4D97-AF65-F5344CB8AC3E}">
        <p14:creationId xmlns:p14="http://schemas.microsoft.com/office/powerpoint/2010/main" val="275619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extLst>
      <p:ext uri="{BB962C8B-B14F-4D97-AF65-F5344CB8AC3E}">
        <p14:creationId xmlns:p14="http://schemas.microsoft.com/office/powerpoint/2010/main" val="50236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extLst>
      <p:ext uri="{BB962C8B-B14F-4D97-AF65-F5344CB8AC3E}">
        <p14:creationId xmlns:p14="http://schemas.microsoft.com/office/powerpoint/2010/main" val="1042485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extLst>
      <p:ext uri="{BB962C8B-B14F-4D97-AF65-F5344CB8AC3E}">
        <p14:creationId xmlns:p14="http://schemas.microsoft.com/office/powerpoint/2010/main" val="3502917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extLst>
      <p:ext uri="{BB962C8B-B14F-4D97-AF65-F5344CB8AC3E}">
        <p14:creationId xmlns:p14="http://schemas.microsoft.com/office/powerpoint/2010/main" val="56632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extLst>
      <p:ext uri="{BB962C8B-B14F-4D97-AF65-F5344CB8AC3E}">
        <p14:creationId xmlns:p14="http://schemas.microsoft.com/office/powerpoint/2010/main" val="4088451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extLst>
      <p:ext uri="{BB962C8B-B14F-4D97-AF65-F5344CB8AC3E}">
        <p14:creationId xmlns:p14="http://schemas.microsoft.com/office/powerpoint/2010/main" val="308327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extLst>
      <p:ext uri="{BB962C8B-B14F-4D97-AF65-F5344CB8AC3E}">
        <p14:creationId xmlns:p14="http://schemas.microsoft.com/office/powerpoint/2010/main" val="187861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extLst>
      <p:ext uri="{BB962C8B-B14F-4D97-AF65-F5344CB8AC3E}">
        <p14:creationId xmlns:p14="http://schemas.microsoft.com/office/powerpoint/2010/main" val="165712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extLst>
      <p:ext uri="{BB962C8B-B14F-4D97-AF65-F5344CB8AC3E}">
        <p14:creationId xmlns:p14="http://schemas.microsoft.com/office/powerpoint/2010/main" val="1296664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extLst>
      <p:ext uri="{BB962C8B-B14F-4D97-AF65-F5344CB8AC3E}">
        <p14:creationId xmlns:p14="http://schemas.microsoft.com/office/powerpoint/2010/main" val="140776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extLst>
      <p:ext uri="{BB962C8B-B14F-4D97-AF65-F5344CB8AC3E}">
        <p14:creationId xmlns:p14="http://schemas.microsoft.com/office/powerpoint/2010/main" val="2426653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extLst>
      <p:ext uri="{BB962C8B-B14F-4D97-AF65-F5344CB8AC3E}">
        <p14:creationId xmlns:p14="http://schemas.microsoft.com/office/powerpoint/2010/main" val="3598898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extLst>
      <p:ext uri="{BB962C8B-B14F-4D97-AF65-F5344CB8AC3E}">
        <p14:creationId xmlns:p14="http://schemas.microsoft.com/office/powerpoint/2010/main" val="1776547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extLst>
      <p:ext uri="{BB962C8B-B14F-4D97-AF65-F5344CB8AC3E}">
        <p14:creationId xmlns:p14="http://schemas.microsoft.com/office/powerpoint/2010/main" val="2501806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extLst>
      <p:ext uri="{BB962C8B-B14F-4D97-AF65-F5344CB8AC3E}">
        <p14:creationId xmlns:p14="http://schemas.microsoft.com/office/powerpoint/2010/main" val="56718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a:t>
            </a:fld>
            <a:endParaRPr/>
          </a:p>
        </p:txBody>
      </p:sp>
    </p:spTree>
    <p:extLst>
      <p:ext uri="{BB962C8B-B14F-4D97-AF65-F5344CB8AC3E}">
        <p14:creationId xmlns:p14="http://schemas.microsoft.com/office/powerpoint/2010/main" val="2365758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extLst>
      <p:ext uri="{BB962C8B-B14F-4D97-AF65-F5344CB8AC3E}">
        <p14:creationId xmlns:p14="http://schemas.microsoft.com/office/powerpoint/2010/main" val="1752353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extLst>
      <p:ext uri="{BB962C8B-B14F-4D97-AF65-F5344CB8AC3E}">
        <p14:creationId xmlns:p14="http://schemas.microsoft.com/office/powerpoint/2010/main" val="229487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extLst>
      <p:ext uri="{BB962C8B-B14F-4D97-AF65-F5344CB8AC3E}">
        <p14:creationId xmlns:p14="http://schemas.microsoft.com/office/powerpoint/2010/main" val="204688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extLst>
      <p:ext uri="{BB962C8B-B14F-4D97-AF65-F5344CB8AC3E}">
        <p14:creationId xmlns:p14="http://schemas.microsoft.com/office/powerpoint/2010/main" val="206396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extLst>
      <p:ext uri="{BB962C8B-B14F-4D97-AF65-F5344CB8AC3E}">
        <p14:creationId xmlns:p14="http://schemas.microsoft.com/office/powerpoint/2010/main" val="278064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extLst>
      <p:ext uri="{BB962C8B-B14F-4D97-AF65-F5344CB8AC3E}">
        <p14:creationId xmlns:p14="http://schemas.microsoft.com/office/powerpoint/2010/main" val="187711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extLst>
      <p:ext uri="{BB962C8B-B14F-4D97-AF65-F5344CB8AC3E}">
        <p14:creationId xmlns:p14="http://schemas.microsoft.com/office/powerpoint/2010/main" val="219491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extLst>
      <p:ext uri="{BB962C8B-B14F-4D97-AF65-F5344CB8AC3E}">
        <p14:creationId xmlns:p14="http://schemas.microsoft.com/office/powerpoint/2010/main" val="2789696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33"/>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33"/>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33"/>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ru-RU"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33"/>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33"/>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a:spLocks noGrp="1"/>
          </p:cNvSpPr>
          <p:nvPr>
            <p:ph type="pic" idx="2"/>
          </p:nvPr>
        </p:nvSpPr>
        <p:spPr>
          <a:xfrm>
            <a:off x="5183188" y="987425"/>
            <a:ext cx="6172200" cy="4873625"/>
          </a:xfrm>
          <a:prstGeom prst="rect">
            <a:avLst/>
          </a:prstGeom>
          <a:noFill/>
          <a:ln>
            <a:noFill/>
          </a:ln>
        </p:spPr>
      </p:sp>
      <p:sp>
        <p:nvSpPr>
          <p:cNvPr id="95" name="Google Shape;95;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11"/>
        <p:cNvGrpSpPr/>
        <p:nvPr/>
      </p:nvGrpSpPr>
      <p:grpSpPr>
        <a:xfrm>
          <a:off x="0" y="0"/>
          <a:ext cx="0" cy="0"/>
          <a:chOff x="0" y="0"/>
          <a:chExt cx="0" cy="0"/>
        </a:xfrm>
      </p:grpSpPr>
      <p:sp>
        <p:nvSpPr>
          <p:cNvPr id="112" name="Google Shape;112;p4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14" name="Google Shape;114;p4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4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20" name="Google Shape;120;p4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21"/>
        <p:cNvGrpSpPr/>
        <p:nvPr/>
      </p:nvGrpSpPr>
      <p:grpSpPr>
        <a:xfrm>
          <a:off x="0" y="0"/>
          <a:ext cx="0" cy="0"/>
          <a:chOff x="0" y="0"/>
          <a:chExt cx="0" cy="0"/>
        </a:xfrm>
      </p:grpSpPr>
      <p:sp>
        <p:nvSpPr>
          <p:cNvPr id="122" name="Google Shape;122;p4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23" name="Google Shape;123;p4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4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30" name="Google Shape;130;p4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31"/>
        <p:cNvGrpSpPr/>
        <p:nvPr/>
      </p:nvGrpSpPr>
      <p:grpSpPr>
        <a:xfrm>
          <a:off x="0" y="0"/>
          <a:ext cx="0" cy="0"/>
          <a:chOff x="0" y="0"/>
          <a:chExt cx="0" cy="0"/>
        </a:xfrm>
      </p:grpSpPr>
      <p:sp>
        <p:nvSpPr>
          <p:cNvPr id="132" name="Google Shape;132;p4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5" name="Google Shape;135;p48"/>
          <p:cNvSpPr>
            <a:spLocks noGrp="1"/>
          </p:cNvSpPr>
          <p:nvPr>
            <p:ph type="pic" idx="2"/>
          </p:nvPr>
        </p:nvSpPr>
        <p:spPr>
          <a:xfrm>
            <a:off x="5183188" y="457201"/>
            <a:ext cx="6172200" cy="5669282"/>
          </a:xfrm>
          <a:prstGeom prst="rect">
            <a:avLst/>
          </a:prstGeom>
          <a:noFill/>
          <a:ln>
            <a:noFill/>
          </a:ln>
        </p:spPr>
      </p:sp>
      <p:sp>
        <p:nvSpPr>
          <p:cNvPr id="136" name="Google Shape;136;p4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ru-RU" sz="3200">
                <a:solidFill>
                  <a:schemeClr val="lt1"/>
                </a:solidFill>
                <a:latin typeface="Play"/>
                <a:ea typeface="Play"/>
                <a:cs typeface="Play"/>
                <a:sym typeface="Play"/>
              </a:rPr>
              <a:t>CLICK TO EDIT MASTER TITLE STYLE</a:t>
            </a:r>
            <a:endParaRPr/>
          </a:p>
        </p:txBody>
      </p:sp>
      <p:pic>
        <p:nvPicPr>
          <p:cNvPr id="138" name="Google Shape;138;p4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39" name="Google Shape;139;p4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40"/>
        <p:cNvGrpSpPr/>
        <p:nvPr/>
      </p:nvGrpSpPr>
      <p:grpSpPr>
        <a:xfrm>
          <a:off x="0" y="0"/>
          <a:ext cx="0" cy="0"/>
          <a:chOff x="0" y="0"/>
          <a:chExt cx="0" cy="0"/>
        </a:xfrm>
      </p:grpSpPr>
      <p:sp>
        <p:nvSpPr>
          <p:cNvPr id="141" name="Google Shape;141;p4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42" name="Google Shape;142;p49"/>
          <p:cNvSpPr>
            <a:spLocks noGrp="1"/>
          </p:cNvSpPr>
          <p:nvPr>
            <p:ph type="pic" idx="2"/>
          </p:nvPr>
        </p:nvSpPr>
        <p:spPr>
          <a:xfrm>
            <a:off x="662537" y="1402903"/>
            <a:ext cx="3284538" cy="3027362"/>
          </a:xfrm>
          <a:prstGeom prst="rect">
            <a:avLst/>
          </a:prstGeom>
          <a:noFill/>
          <a:ln>
            <a:noFill/>
          </a:ln>
        </p:spPr>
      </p:sp>
      <p:sp>
        <p:nvSpPr>
          <p:cNvPr id="143" name="Google Shape;143;p49"/>
          <p:cNvSpPr>
            <a:spLocks noGrp="1"/>
          </p:cNvSpPr>
          <p:nvPr>
            <p:ph type="pic" idx="3"/>
          </p:nvPr>
        </p:nvSpPr>
        <p:spPr>
          <a:xfrm>
            <a:off x="4453731" y="1402903"/>
            <a:ext cx="3284538" cy="3027362"/>
          </a:xfrm>
          <a:prstGeom prst="rect">
            <a:avLst/>
          </a:prstGeom>
          <a:noFill/>
          <a:ln>
            <a:noFill/>
          </a:ln>
        </p:spPr>
      </p:sp>
      <p:sp>
        <p:nvSpPr>
          <p:cNvPr id="144" name="Google Shape;144;p49"/>
          <p:cNvSpPr>
            <a:spLocks noGrp="1"/>
          </p:cNvSpPr>
          <p:nvPr>
            <p:ph type="pic" idx="4"/>
          </p:nvPr>
        </p:nvSpPr>
        <p:spPr>
          <a:xfrm>
            <a:off x="8244925" y="1402903"/>
            <a:ext cx="3284538" cy="3027362"/>
          </a:xfrm>
          <a:prstGeom prst="rect">
            <a:avLst/>
          </a:prstGeom>
          <a:noFill/>
          <a:ln>
            <a:noFill/>
          </a:ln>
        </p:spPr>
      </p:sp>
      <p:sp>
        <p:nvSpPr>
          <p:cNvPr id="145" name="Google Shape;145;p4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4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50" name="Google Shape;150;p4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4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53"/>
        <p:cNvGrpSpPr/>
        <p:nvPr/>
      </p:nvGrpSpPr>
      <p:grpSpPr>
        <a:xfrm>
          <a:off x="0" y="0"/>
          <a:ext cx="0" cy="0"/>
          <a:chOff x="0" y="0"/>
          <a:chExt cx="0" cy="0"/>
        </a:xfrm>
      </p:grpSpPr>
      <p:sp>
        <p:nvSpPr>
          <p:cNvPr id="154" name="Google Shape;154;p5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55" name="Google Shape;155;p5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Google Shape;160;p5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1" name="Google Shape;161;p5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p5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65" name="Google Shape;165;p5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34"/>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34"/>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4"/>
          <p:cNvGrpSpPr/>
          <p:nvPr/>
        </p:nvGrpSpPr>
        <p:grpSpPr>
          <a:xfrm>
            <a:off x="-380551" y="-774421"/>
            <a:ext cx="2375289" cy="2577455"/>
            <a:chOff x="0" y="0"/>
            <a:chExt cx="4746217" cy="5150176"/>
          </a:xfrm>
        </p:grpSpPr>
        <p:sp>
          <p:nvSpPr>
            <p:cNvPr id="34" name="Google Shape;34;p34"/>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34"/>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4"/>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4"/>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4"/>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4"/>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34"/>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7" name="Google Shape;5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15" name="Google Shape;15;p3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3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32"/>
          <p:cNvGrpSpPr/>
          <p:nvPr/>
        </p:nvGrpSpPr>
        <p:grpSpPr>
          <a:xfrm>
            <a:off x="-380551" y="-774421"/>
            <a:ext cx="2375289" cy="2577455"/>
            <a:chOff x="0" y="0"/>
            <a:chExt cx="4746217" cy="5150176"/>
          </a:xfrm>
        </p:grpSpPr>
        <p:sp>
          <p:nvSpPr>
            <p:cNvPr id="18" name="Google Shape;18;p3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1">
                <a:alphaModFix/>
              </a:blip>
              <a:stretch>
                <a:fillRect/>
              </a:stretch>
            </a:blipFill>
            <a:ln>
              <a:noFill/>
            </a:ln>
          </p:spPr>
        </p:sp>
        <p:sp>
          <p:nvSpPr>
            <p:cNvPr id="19" name="Google Shape;19;p3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2"/>
          <p:cNvPicPr preferRelativeResize="0"/>
          <p:nvPr/>
        </p:nvPicPr>
        <p:blipFill rotWithShape="1">
          <a:blip r:embed="rId22">
            <a:alphaModFix/>
          </a:blip>
          <a:srcRect/>
          <a:stretch/>
        </p:blipFill>
        <p:spPr>
          <a:xfrm>
            <a:off x="118872" y="6391656"/>
            <a:ext cx="1592010" cy="353780"/>
          </a:xfrm>
          <a:prstGeom prst="rect">
            <a:avLst/>
          </a:prstGeom>
          <a:noFill/>
          <a:ln>
            <a:noFill/>
          </a:ln>
        </p:spPr>
      </p:pic>
      <p:pic>
        <p:nvPicPr>
          <p:cNvPr id="23" name="Google Shape;23;p32"/>
          <p:cNvPicPr preferRelativeResize="0"/>
          <p:nvPr/>
        </p:nvPicPr>
        <p:blipFill rotWithShape="1">
          <a:blip r:embed="rId23">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p:nvPr/>
        </p:nvSpPr>
        <p:spPr>
          <a:xfrm>
            <a:off x="861289" y="1828815"/>
            <a:ext cx="9261857"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M              Практически приложения в моралното развитие</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Доброволчески дейности и участие в живота на общността </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Етични дискусионни групи и морални дебати </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Участие в програми за продължаващо образование и обучение </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b="1">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p:txBody>
      </p:sp>
      <p:sp>
        <p:nvSpPr>
          <p:cNvPr id="237" name="Google Shape;237;p10"/>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8" name="Google Shape;238;p10"/>
          <p:cNvPicPr preferRelativeResize="0"/>
          <p:nvPr/>
        </p:nvPicPr>
        <p:blipFill rotWithShape="1">
          <a:blip r:embed="rId3">
            <a:alphaModFix/>
          </a:blip>
          <a:srcRect/>
          <a:stretch/>
        </p:blipFill>
        <p:spPr>
          <a:xfrm>
            <a:off x="4607361" y="3984852"/>
            <a:ext cx="3046988"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p:nvPr/>
        </p:nvSpPr>
        <p:spPr>
          <a:xfrm>
            <a:off x="2640215" y="523522"/>
            <a:ext cx="7398300" cy="12522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 Физическата активност - ключов фактор за изграждане на положителна идентичност на възрастните хора..</a:t>
            </a:r>
            <a:endParaRPr sz="2400">
              <a:solidFill>
                <a:srgbClr val="044458"/>
              </a:solidFill>
              <a:latin typeface="Batang"/>
              <a:ea typeface="Batang"/>
              <a:cs typeface="Batang"/>
              <a:sym typeface="Batang"/>
            </a:endParaRPr>
          </a:p>
        </p:txBody>
      </p:sp>
      <p:sp>
        <p:nvSpPr>
          <p:cNvPr id="245" name="Google Shape;245;p11"/>
          <p:cNvSpPr txBox="1"/>
          <p:nvPr/>
        </p:nvSpPr>
        <p:spPr>
          <a:xfrm>
            <a:off x="431858" y="1775733"/>
            <a:ext cx="83466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Физическата активност играе съществена роля за изграждането на положителна идентичност по време на стареенето, като помага за поддържане на здравето, независимостта и самочувствието. Тя спомага за поддържане на здравословно телесно тегло, укрепване на сърдечносъдовата система, мускулите и костите. Чрез повишаване на нивото на физическата си активност възрастните хора могат да намалят риска от хронични заболявания като диабет, сърдечни заболявания и остеопороза.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a:t>
            </a:r>
            <a:r>
              <a:rPr lang="ru-RU" sz="1800" u="sng">
                <a:solidFill>
                  <a:schemeClr val="dk1"/>
                </a:solidFill>
                <a:latin typeface="Arial"/>
                <a:ea typeface="Arial"/>
                <a:cs typeface="Arial"/>
                <a:sym typeface="Arial"/>
              </a:rPr>
              <a:t>Доброто физическо здраве допринася за положителна идентичност и по-голяма удовлетвореност от живота. </a:t>
            </a:r>
            <a:endParaRPr sz="1800" u="sng">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246" name="Google Shape;246;p11"/>
          <p:cNvPicPr preferRelativeResize="0"/>
          <p:nvPr/>
        </p:nvPicPr>
        <p:blipFill rotWithShape="1">
          <a:blip r:embed="rId3">
            <a:alphaModFix/>
          </a:blip>
          <a:srcRect/>
          <a:stretch/>
        </p:blipFill>
        <p:spPr>
          <a:xfrm>
            <a:off x="9000627" y="4112932"/>
            <a:ext cx="3384804" cy="22565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p:nvPr/>
        </p:nvSpPr>
        <p:spPr>
          <a:xfrm>
            <a:off x="840533" y="1562133"/>
            <a:ext cx="8136300" cy="50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700">
                <a:solidFill>
                  <a:schemeClr val="dk1"/>
                </a:solidFill>
                <a:latin typeface="Arial"/>
                <a:ea typeface="Arial"/>
                <a:cs typeface="Arial"/>
                <a:sym typeface="Arial"/>
              </a:rPr>
              <a:t>	В статията „Sport participation and positive development in older persons“ (Участие в спорта и положително развитие на възрастните хора) Джоузеф Бейкър и Джесика Фрейзър-Томас наблягат на факта, че в западното общество преобладават негативните стереотипи по отношение на стареенето и възрастните хора и този аспект може да породи тенденцията възрастните хора да избягват физическата активност и спорта. Някои проучвания сочат, че възрастните хора интернализират тези негативни нагласи и стереотипи за възрастните хора, което ги кара да избягват спортните дейности, считайки ги за твърде рисковани. </a:t>
            </a: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a:solidFill>
                  <a:schemeClr val="dk1"/>
                </a:solidFill>
                <a:latin typeface="Arial"/>
                <a:ea typeface="Arial"/>
                <a:cs typeface="Arial"/>
                <a:sym typeface="Arial"/>
              </a:rPr>
              <a:t>Някои изследователи смятат, че </a:t>
            </a:r>
            <a:r>
              <a:rPr lang="ru-RU" sz="1700" u="sng">
                <a:solidFill>
                  <a:schemeClr val="dk1"/>
                </a:solidFill>
                <a:latin typeface="Arial"/>
                <a:ea typeface="Arial"/>
                <a:cs typeface="Arial"/>
                <a:sym typeface="Arial"/>
              </a:rPr>
              <a:t>моделът на спортистите с високи постижения може да представлява мотивационен фактор по отношение на решението за спортуване, но отговорът на възрастните хора не е напълно очакван. </a:t>
            </a:r>
            <a:r>
              <a:rPr lang="ru-RU" sz="1700">
                <a:solidFill>
                  <a:schemeClr val="dk1"/>
                </a:solidFill>
                <a:latin typeface="Arial"/>
                <a:ea typeface="Arial"/>
                <a:cs typeface="Arial"/>
                <a:sym typeface="Arial"/>
              </a:rPr>
              <a:t>.  Разликата между предложената цел - постиженията на спортиста - и самооценката на въпросното лице е толкова значителна, че всяка инициатива за приближаване към тази цел е изкоренена. Изненадващият извод е, че “</a:t>
            </a:r>
            <a:r>
              <a:rPr lang="ru-RU" sz="1700" u="sng">
                <a:solidFill>
                  <a:schemeClr val="dk1"/>
                </a:solidFill>
                <a:latin typeface="Arial"/>
                <a:ea typeface="Arial"/>
                <a:cs typeface="Arial"/>
                <a:sym typeface="Arial"/>
              </a:rPr>
              <a:t>образът на спортист може да се счита за доста смущаващ или неподходящ, дори за възрастни хора, които вече се занимават с умерени спортни дейности“ </a:t>
            </a:r>
            <a:r>
              <a:rPr lang="ru-RU" sz="1700">
                <a:solidFill>
                  <a:schemeClr val="dk1"/>
                </a:solidFill>
                <a:latin typeface="Arial"/>
                <a:ea typeface="Arial"/>
                <a:cs typeface="Arial"/>
                <a:sym typeface="Arial"/>
              </a:rPr>
              <a:t>(Baker e.a, 2009 г).</a:t>
            </a:r>
            <a:r>
              <a:rPr lang="ru-RU" sz="1700" u="sng">
                <a:solidFill>
                  <a:schemeClr val="dk1"/>
                </a:solidFill>
                <a:latin typeface="Arial"/>
                <a:ea typeface="Arial"/>
                <a:cs typeface="Arial"/>
                <a:sym typeface="Arial"/>
              </a:rPr>
              <a:t> </a:t>
            </a: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p:nvPr/>
        </p:nvSpPr>
        <p:spPr>
          <a:xfrm>
            <a:off x="796294" y="1331826"/>
            <a:ext cx="47478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b="1">
                <a:solidFill>
                  <a:schemeClr val="dk1"/>
                </a:solidFill>
                <a:latin typeface="Arial"/>
                <a:ea typeface="Arial"/>
                <a:cs typeface="Arial"/>
                <a:sym typeface="Arial"/>
              </a:rPr>
              <a:t>В заключение, примерите със спортисти трябва да се използват с повишено внимание, а възрастните хора предпочитат изображения с лесни групови дейности - като мотивационен стимул. (Baker e.a., 2009 г., стр. 8). </a:t>
            </a:r>
            <a:endParaRPr sz="1700" b="1">
              <a:solidFill>
                <a:schemeClr val="dk1"/>
              </a:solidFill>
              <a:latin typeface="Arial"/>
              <a:ea typeface="Arial"/>
              <a:cs typeface="Arial"/>
              <a:sym typeface="Arial"/>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a:solidFill>
                  <a:schemeClr val="dk1"/>
                </a:solidFill>
                <a:latin typeface="Arial"/>
                <a:ea typeface="Arial"/>
                <a:cs typeface="Arial"/>
                <a:sym typeface="Arial"/>
              </a:rPr>
              <a:t>Затова е необходимо да се определи най-подходящият начин за представяне на физическата активност и поставяне на цели по възможно най-реалистичен начин.</a:t>
            </a: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a:solidFill>
                  <a:schemeClr val="dk1"/>
                </a:solidFill>
                <a:latin typeface="Arial"/>
                <a:ea typeface="Arial"/>
                <a:cs typeface="Arial"/>
                <a:sym typeface="Arial"/>
              </a:rPr>
              <a:t>Целите за физическа активност трябва да са </a:t>
            </a:r>
            <a:r>
              <a:rPr lang="ru-RU" sz="1700" b="1">
                <a:solidFill>
                  <a:schemeClr val="dk1"/>
                </a:solidFill>
                <a:latin typeface="Arial"/>
                <a:ea typeface="Arial"/>
                <a:cs typeface="Arial"/>
                <a:sym typeface="Arial"/>
              </a:rPr>
              <a:t>SMART</a:t>
            </a:r>
            <a:r>
              <a:rPr lang="ru-RU" sz="1700">
                <a:solidFill>
                  <a:schemeClr val="dk1"/>
                </a:solidFill>
                <a:latin typeface="Arial"/>
                <a:ea typeface="Arial"/>
                <a:cs typeface="Arial"/>
                <a:sym typeface="Arial"/>
              </a:rPr>
              <a:t>:</a:t>
            </a:r>
            <a:endParaRPr sz="1300"/>
          </a:p>
          <a:p>
            <a:pPr marL="0" marR="0" lvl="0" indent="0" algn="l" rtl="0">
              <a:spcBef>
                <a:spcPts val="0"/>
              </a:spcBef>
              <a:spcAft>
                <a:spcPts val="0"/>
              </a:spcAft>
              <a:buNone/>
            </a:pPr>
            <a:r>
              <a:rPr lang="ru-RU" sz="1700">
                <a:solidFill>
                  <a:schemeClr val="dk1"/>
                </a:solidFill>
                <a:latin typeface="Arial"/>
                <a:ea typeface="Arial"/>
                <a:cs typeface="Arial"/>
                <a:sym typeface="Arial"/>
              </a:rPr>
              <a:t>СМАРТ: конкретни, ясно и точно определени. Конкретната цел отговаря на въпросите: Кой?</a:t>
            </a:r>
            <a:endParaRPr sz="1700">
              <a:solidFill>
                <a:schemeClr val="dk1"/>
              </a:solidFill>
              <a:latin typeface="Arial"/>
              <a:ea typeface="Arial"/>
              <a:cs typeface="Arial"/>
              <a:sym typeface="Arial"/>
            </a:endParaRPr>
          </a:p>
        </p:txBody>
      </p:sp>
      <p:pic>
        <p:nvPicPr>
          <p:cNvPr id="259" name="Google Shape;259;p13"/>
          <p:cNvPicPr preferRelativeResize="0"/>
          <p:nvPr/>
        </p:nvPicPr>
        <p:blipFill rotWithShape="1">
          <a:blip r:embed="rId3">
            <a:alphaModFix/>
          </a:blip>
          <a:srcRect t="79" b="79"/>
          <a:stretch/>
        </p:blipFill>
        <p:spPr>
          <a:xfrm>
            <a:off x="5642919" y="741405"/>
            <a:ext cx="5999205" cy="5999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861289" y="1527063"/>
            <a:ext cx="78255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chemeClr val="dk1"/>
                </a:solidFill>
                <a:latin typeface="Arial"/>
                <a:ea typeface="Arial"/>
                <a:cs typeface="Arial"/>
                <a:sym typeface="Arial"/>
              </a:rPr>
              <a:t>Измерими, което означава, че могат да бъдат измерени по обективен начин. Например, можем да си поставим за цел да увеличим продължителността на практикуване на спортни упражнения от 10 минути дневно на 15 минути дневно. </a:t>
            </a:r>
            <a:endParaRPr sz="1200"/>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ru-RU" sz="1600">
                <a:solidFill>
                  <a:schemeClr val="dk1"/>
                </a:solidFill>
                <a:latin typeface="Arial"/>
                <a:ea typeface="Arial"/>
                <a:cs typeface="Arial"/>
                <a:sym typeface="Arial"/>
              </a:rPr>
              <a:t>Постижима, реалистично възможна за постигане в контекста, в който се намираме. Трябва да вземем предвид наличните ресурси, способности и настоящите обстоятелства. Подобно на примера, даден по-рано, където образът на атлета с високи постижения (много трудна за постигане цел) може да обезкуражи възрастен човек да се опита да прави физически упражнения. </a:t>
            </a:r>
            <a:endParaRPr sz="1200"/>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ru-RU" sz="1600">
                <a:solidFill>
                  <a:schemeClr val="dk1"/>
                </a:solidFill>
                <a:latin typeface="Arial"/>
                <a:ea typeface="Arial"/>
                <a:cs typeface="Arial"/>
                <a:sym typeface="Arial"/>
              </a:rPr>
              <a:t>Уместна, тя трябва да е свързана с вашите ценности, лични нужди, интереси и общи цели. Например, ако ценим здравето и благополучието, можем да си поставим релевантна цел като „да се упражнявам 3 пъти седмично през следващите 6 месеца“. </a:t>
            </a:r>
            <a:endParaRPr sz="1200"/>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ru-RU" sz="1600">
                <a:solidFill>
                  <a:schemeClr val="dk1"/>
                </a:solidFill>
                <a:latin typeface="Arial"/>
                <a:ea typeface="Arial"/>
                <a:cs typeface="Arial"/>
                <a:sym typeface="Arial"/>
              </a:rPr>
              <a:t>Определена във времето - с краен срок или определена във времето. Крайните срокове ни дават времева рамка и ни мотивират да организираме времето си и да се съсредоточим върху конкретни действия.</a:t>
            </a:r>
            <a:endParaRPr sz="16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p:nvPr/>
        </p:nvSpPr>
        <p:spPr>
          <a:xfrm>
            <a:off x="2650190" y="503197"/>
            <a:ext cx="8980978" cy="13629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Прилагане на мотивационната психология в работата с възрастни хора </a:t>
            </a:r>
            <a:endParaRPr/>
          </a:p>
          <a:p>
            <a:pPr marL="0" marR="0" lvl="0" indent="0" algn="ctr" rtl="0">
              <a:lnSpc>
                <a:spcPct val="107000"/>
              </a:lnSpc>
              <a:spcBef>
                <a:spcPts val="800"/>
              </a:spcBef>
              <a:spcAft>
                <a:spcPts val="0"/>
              </a:spcAft>
              <a:buNone/>
            </a:pPr>
            <a:r>
              <a:rPr lang="ru-RU" sz="2400">
                <a:solidFill>
                  <a:srgbClr val="044458"/>
                </a:solidFill>
                <a:latin typeface="Batang"/>
                <a:ea typeface="Batang"/>
                <a:cs typeface="Batang"/>
                <a:sym typeface="Batang"/>
              </a:rPr>
              <a:t>Мотивационна психология - теоретични концепции</a:t>
            </a:r>
            <a:endParaRPr sz="2400">
              <a:solidFill>
                <a:srgbClr val="044458"/>
              </a:solidFill>
              <a:latin typeface="Batang"/>
              <a:ea typeface="Batang"/>
              <a:cs typeface="Batang"/>
              <a:sym typeface="Batang"/>
            </a:endParaRPr>
          </a:p>
        </p:txBody>
      </p:sp>
      <p:sp>
        <p:nvSpPr>
          <p:cNvPr id="272" name="Google Shape;272;p15"/>
          <p:cNvSpPr txBox="1"/>
          <p:nvPr/>
        </p:nvSpPr>
        <p:spPr>
          <a:xfrm>
            <a:off x="870434" y="1801383"/>
            <a:ext cx="898097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	Мотивационната психология е дял от психологията, който се занимава с изучаването на причините и психичните процеси, които са в основата на мотивираното човешко поведение. Тя изследва факторите, които оказват влияние върху желанията, потребностите и целите на човека, и как те определят неговите действия и усилия.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Мотивационната психология изследва различни теории и модели, които обясняват човешката мотивация. Те могат да включват теории като теорията за основните потребности на Маслоу, теорията за самоопределянето на Деси и Райън, теорията за целите на Лок и Латам, теорията за очакванията на Врум или . </a:t>
            </a:r>
            <a:endParaRPr sz="1800">
              <a:solidFill>
                <a:schemeClr val="dk1"/>
              </a:solidFill>
              <a:latin typeface="Arial"/>
              <a:ea typeface="Arial"/>
              <a:cs typeface="Arial"/>
              <a:sym typeface="Arial"/>
            </a:endParaRPr>
          </a:p>
        </p:txBody>
      </p:sp>
      <p:pic>
        <p:nvPicPr>
          <p:cNvPr id="273" name="Google Shape;273;p15"/>
          <p:cNvPicPr preferRelativeResize="0"/>
          <p:nvPr/>
        </p:nvPicPr>
        <p:blipFill rotWithShape="1">
          <a:blip r:embed="rId3">
            <a:alphaModFix/>
          </a:blip>
          <a:srcRect/>
          <a:stretch/>
        </p:blipFill>
        <p:spPr>
          <a:xfrm>
            <a:off x="5111027" y="4940704"/>
            <a:ext cx="2602992" cy="26029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2650190" y="503197"/>
            <a:ext cx="5122210" cy="48109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b="1">
                <a:solidFill>
                  <a:schemeClr val="dk1"/>
                </a:solidFill>
                <a:latin typeface="Arial"/>
                <a:ea typeface="Arial"/>
                <a:cs typeface="Arial"/>
                <a:sym typeface="Arial"/>
              </a:rPr>
              <a:t>Пирамидата на Маслоу</a:t>
            </a:r>
            <a:endParaRPr sz="2400" b="1">
              <a:solidFill>
                <a:srgbClr val="044458"/>
              </a:solidFill>
              <a:latin typeface="Batang"/>
              <a:ea typeface="Batang"/>
              <a:cs typeface="Batang"/>
              <a:sym typeface="Batang"/>
            </a:endParaRPr>
          </a:p>
        </p:txBody>
      </p:sp>
      <p:sp>
        <p:nvSpPr>
          <p:cNvPr id="280" name="Google Shape;280;p16"/>
          <p:cNvSpPr txBox="1"/>
          <p:nvPr/>
        </p:nvSpPr>
        <p:spPr>
          <a:xfrm>
            <a:off x="870434" y="1801383"/>
            <a:ext cx="89809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	</a:t>
            </a:r>
            <a:endParaRPr/>
          </a:p>
        </p:txBody>
      </p:sp>
      <p:grpSp>
        <p:nvGrpSpPr>
          <p:cNvPr id="281" name="Google Shape;281;p16"/>
          <p:cNvGrpSpPr/>
          <p:nvPr/>
        </p:nvGrpSpPr>
        <p:grpSpPr>
          <a:xfrm>
            <a:off x="1115568" y="973549"/>
            <a:ext cx="7818120" cy="5491258"/>
            <a:chOff x="0" y="95725"/>
            <a:chExt cx="7818120" cy="5491258"/>
          </a:xfrm>
        </p:grpSpPr>
        <p:sp>
          <p:nvSpPr>
            <p:cNvPr id="282" name="Google Shape;282;p16"/>
            <p:cNvSpPr/>
            <p:nvPr/>
          </p:nvSpPr>
          <p:spPr>
            <a:xfrm>
              <a:off x="2492318" y="95725"/>
              <a:ext cx="2833500" cy="2025000"/>
            </a:xfrm>
            <a:prstGeom prst="trapezoid">
              <a:avLst>
                <a:gd name="adj" fmla="val 69967"/>
              </a:avLst>
            </a:prstGeom>
            <a:gradFill>
              <a:gsLst>
                <a:gs pos="0">
                  <a:srgbClr val="47A9DE"/>
                </a:gs>
                <a:gs pos="50000">
                  <a:srgbClr val="00A2DF"/>
                </a:gs>
                <a:gs pos="100000">
                  <a:srgbClr val="0093C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txBox="1"/>
            <p:nvPr/>
          </p:nvSpPr>
          <p:spPr>
            <a:xfrm>
              <a:off x="3191320" y="638427"/>
              <a:ext cx="1435500" cy="1482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ru-RU" sz="1000">
                  <a:solidFill>
                    <a:schemeClr val="lt1"/>
                  </a:solidFill>
                  <a:latin typeface="Arial"/>
                  <a:ea typeface="Arial"/>
                  <a:cs typeface="Arial"/>
                  <a:sym typeface="Arial"/>
                </a:rPr>
                <a:t>5. Потребности за самопостигане: да постигнете своя цялостен потенциал, да се развивате и да преследвате</a:t>
              </a:r>
              <a:r>
                <a:rPr lang="ru-RU" sz="1100">
                  <a:solidFill>
                    <a:schemeClr val="lt1"/>
                  </a:solidFill>
                  <a:latin typeface="Arial"/>
                  <a:ea typeface="Arial"/>
                  <a:cs typeface="Arial"/>
                  <a:sym typeface="Arial"/>
                </a:rPr>
                <a:t> своите страсти, лични цели.</a:t>
              </a:r>
              <a:endParaRPr sz="1100">
                <a:solidFill>
                  <a:schemeClr val="lt1"/>
                </a:solidFill>
                <a:latin typeface="Arial"/>
                <a:ea typeface="Arial"/>
                <a:cs typeface="Arial"/>
                <a:sym typeface="Arial"/>
              </a:endParaRPr>
            </a:p>
          </p:txBody>
        </p:sp>
        <p:sp>
          <p:nvSpPr>
            <p:cNvPr id="284" name="Google Shape;284;p16"/>
            <p:cNvSpPr/>
            <p:nvPr/>
          </p:nvSpPr>
          <p:spPr>
            <a:xfrm>
              <a:off x="1719170" y="2024893"/>
              <a:ext cx="4379779" cy="1104984"/>
            </a:xfrm>
            <a:prstGeom prst="trapezoid">
              <a:avLst>
                <a:gd name="adj" fmla="val 69967"/>
              </a:avLst>
            </a:prstGeom>
            <a:gradFill>
              <a:gsLst>
                <a:gs pos="0">
                  <a:srgbClr val="485DCF"/>
                </a:gs>
                <a:gs pos="50000">
                  <a:srgbClr val="0B3ECE"/>
                </a:gs>
                <a:gs pos="100000">
                  <a:srgbClr val="0133B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txBox="1"/>
            <p:nvPr/>
          </p:nvSpPr>
          <p:spPr>
            <a:xfrm>
              <a:off x="2485631" y="2024893"/>
              <a:ext cx="2846856" cy="1104984"/>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ru-RU" sz="1300" b="1">
                  <a:solidFill>
                    <a:schemeClr val="lt1"/>
                  </a:solidFill>
                  <a:latin typeface="Arial"/>
                  <a:ea typeface="Arial"/>
                  <a:cs typeface="Arial"/>
                  <a:sym typeface="Arial"/>
                </a:rPr>
                <a:t>4. Потребности от самоуважение: потребности от признание и оценка от страна на другите, самоувереност, уважение и личен успех.</a:t>
              </a:r>
              <a:endParaRPr sz="1300">
                <a:solidFill>
                  <a:schemeClr val="lt1"/>
                </a:solidFill>
                <a:latin typeface="Arial"/>
                <a:ea typeface="Arial"/>
                <a:cs typeface="Arial"/>
                <a:sym typeface="Arial"/>
              </a:endParaRPr>
            </a:p>
          </p:txBody>
        </p:sp>
        <p:sp>
          <p:nvSpPr>
            <p:cNvPr id="286" name="Google Shape;286;p16"/>
            <p:cNvSpPr/>
            <p:nvPr/>
          </p:nvSpPr>
          <p:spPr>
            <a:xfrm>
              <a:off x="1093613" y="3129877"/>
              <a:ext cx="5630893" cy="894071"/>
            </a:xfrm>
            <a:prstGeom prst="trapezoid">
              <a:avLst>
                <a:gd name="adj" fmla="val 69967"/>
              </a:avLst>
            </a:prstGeom>
            <a:gradFill>
              <a:gsLst>
                <a:gs pos="0">
                  <a:srgbClr val="584AC3"/>
                </a:gs>
                <a:gs pos="50000">
                  <a:srgbClr val="3613C0"/>
                </a:gs>
                <a:gs pos="100000">
                  <a:srgbClr val="2A0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txBox="1"/>
            <p:nvPr/>
          </p:nvSpPr>
          <p:spPr>
            <a:xfrm>
              <a:off x="2079019" y="3129877"/>
              <a:ext cx="3660081" cy="894071"/>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ru-RU" sz="1300" b="1">
                  <a:solidFill>
                    <a:schemeClr val="lt1"/>
                  </a:solidFill>
                  <a:latin typeface="Arial"/>
                  <a:ea typeface="Arial"/>
                  <a:cs typeface="Arial"/>
                  <a:sym typeface="Arial"/>
                </a:rPr>
                <a:t>3. Потребности от принадлежност и обич: потребности от социални взаимоотношения, принадлежност към група, любов и обич от други хора.</a:t>
              </a:r>
              <a:endParaRPr sz="1300">
                <a:solidFill>
                  <a:schemeClr val="lt1"/>
                </a:solidFill>
                <a:latin typeface="Arial"/>
                <a:ea typeface="Arial"/>
                <a:cs typeface="Arial"/>
                <a:sym typeface="Arial"/>
              </a:endParaRPr>
            </a:p>
          </p:txBody>
        </p:sp>
        <p:sp>
          <p:nvSpPr>
            <p:cNvPr id="288" name="Google Shape;288;p16"/>
            <p:cNvSpPr/>
            <p:nvPr/>
          </p:nvSpPr>
          <p:spPr>
            <a:xfrm>
              <a:off x="496646" y="4023948"/>
              <a:ext cx="6824827" cy="853208"/>
            </a:xfrm>
            <a:prstGeom prst="trapezoid">
              <a:avLst>
                <a:gd name="adj" fmla="val 69967"/>
              </a:avLst>
            </a:prstGeom>
            <a:gradFill>
              <a:gsLst>
                <a:gs pos="0">
                  <a:srgbClr val="8A4CB7"/>
                </a:gs>
                <a:gs pos="50000">
                  <a:srgbClr val="7E1AB2"/>
                </a:gs>
                <a:gs pos="100000">
                  <a:srgbClr val="7010A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txBox="1"/>
            <p:nvPr/>
          </p:nvSpPr>
          <p:spPr>
            <a:xfrm>
              <a:off x="1690990" y="4023948"/>
              <a:ext cx="4436138" cy="85320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ru-RU" sz="1300" b="1">
                  <a:solidFill>
                    <a:schemeClr val="lt1"/>
                  </a:solidFill>
                  <a:latin typeface="Arial"/>
                  <a:ea typeface="Arial"/>
                  <a:cs typeface="Arial"/>
                  <a:sym typeface="Arial"/>
                </a:rPr>
                <a:t>2. Потребности от сигурност: нуждата от безопасна среда, защита от опасности, финансова сигурност и здраве.</a:t>
              </a:r>
              <a:endParaRPr sz="1300">
                <a:solidFill>
                  <a:schemeClr val="lt1"/>
                </a:solidFill>
                <a:latin typeface="Arial"/>
                <a:ea typeface="Arial"/>
                <a:cs typeface="Arial"/>
                <a:sym typeface="Arial"/>
              </a:endParaRPr>
            </a:p>
          </p:txBody>
        </p:sp>
        <p:sp>
          <p:nvSpPr>
            <p:cNvPr id="290" name="Google Shape;290;p16"/>
            <p:cNvSpPr/>
            <p:nvPr/>
          </p:nvSpPr>
          <p:spPr>
            <a:xfrm>
              <a:off x="0" y="4877157"/>
              <a:ext cx="7818120" cy="709826"/>
            </a:xfrm>
            <a:prstGeom prst="trapezoid">
              <a:avLst>
                <a:gd name="adj" fmla="val 69967"/>
              </a:avLst>
            </a:prstGeom>
            <a:gradFill>
              <a:gsLst>
                <a:gs pos="0">
                  <a:srgbClr val="AA4F9E"/>
                </a:gs>
                <a:gs pos="50000">
                  <a:srgbClr val="A42296"/>
                </a:gs>
                <a:gs pos="100000">
                  <a:srgbClr val="96198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txBox="1"/>
            <p:nvPr/>
          </p:nvSpPr>
          <p:spPr>
            <a:xfrm>
              <a:off x="1368170" y="4877157"/>
              <a:ext cx="5081778" cy="709826"/>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ru-RU" sz="1300" b="1">
                  <a:solidFill>
                    <a:schemeClr val="lt1"/>
                  </a:solidFill>
                  <a:latin typeface="Arial"/>
                  <a:ea typeface="Arial"/>
                  <a:cs typeface="Arial"/>
                  <a:sym typeface="Arial"/>
                </a:rPr>
                <a:t>1. Физиологични нужди: нуждата от храна, вода, подслон, сън и дишане.</a:t>
              </a:r>
              <a:endParaRPr sz="1300">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p:nvPr/>
        </p:nvSpPr>
        <p:spPr>
          <a:xfrm>
            <a:off x="897865" y="1399047"/>
            <a:ext cx="8690978"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ru-RU" sz="1800" b="1">
                <a:solidFill>
                  <a:schemeClr val="dk1"/>
                </a:solidFill>
                <a:latin typeface="Arial"/>
                <a:ea typeface="Arial"/>
                <a:cs typeface="Arial"/>
                <a:sym typeface="Arial"/>
              </a:rPr>
              <a:t>                      Практически приложения на пирамидата на Маслоу</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1. Уверете се, че физиологичните ви нужди са задоволени, преди да започнете каквато и да е дейност. За да създадете положителна среда, можете да започнете дейностите, като повторите, че физиологичните нужди са задоволени: </a:t>
            </a:r>
            <a:r>
              <a:rPr lang="ru-RU" sz="1800" b="1">
                <a:solidFill>
                  <a:schemeClr val="dk1"/>
                </a:solidFill>
                <a:latin typeface="Arial"/>
                <a:ea typeface="Arial"/>
                <a:cs typeface="Arial"/>
                <a:sym typeface="Arial"/>
              </a:rPr>
              <a:t>„Сега, след като си отпочинал, можем да започнем групова дейност“ или „Тъй като вече си сервирал храната, можем да излезем на разходка“.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2. Уверете бенефициентите си, че нуждите им за безопасност са удовлетворени: </a:t>
            </a:r>
            <a:r>
              <a:rPr lang="ru-RU" sz="1800" b="1">
                <a:solidFill>
                  <a:schemeClr val="dk1"/>
                </a:solidFill>
                <a:latin typeface="Arial"/>
                <a:ea typeface="Arial"/>
                <a:cs typeface="Arial"/>
                <a:sym typeface="Arial"/>
              </a:rPr>
              <a:t>„Тъй като се консултирахме с Вашия лекар и здравословното Ви състояние позволява, можем да опитаме тези упражнения заедно“, „Тъй като разполагаме с тази машина, която следи здравословното Ви състояние, не е проблем да се опитате да станете сами“. </a:t>
            </a:r>
            <a:endParaRPr sz="1800">
              <a:solidFill>
                <a:srgbClr val="000000"/>
              </a:solidFill>
              <a:latin typeface="Arial"/>
              <a:ea typeface="Arial"/>
              <a:cs typeface="Arial"/>
              <a:sym typeface="Arial"/>
            </a:endParaRPr>
          </a:p>
        </p:txBody>
      </p:sp>
      <p:sp>
        <p:nvSpPr>
          <p:cNvPr id="298" name="Google Shape;298;p17"/>
          <p:cNvSpPr/>
          <p:nvPr/>
        </p:nvSpPr>
        <p:spPr>
          <a:xfrm>
            <a:off x="1089889" y="1499631"/>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9" name="Google Shape;299;p17"/>
          <p:cNvPicPr preferRelativeResize="0"/>
          <p:nvPr/>
        </p:nvPicPr>
        <p:blipFill rotWithShape="1">
          <a:blip r:embed="rId3">
            <a:alphaModFix/>
          </a:blip>
          <a:srcRect/>
          <a:stretch/>
        </p:blipFill>
        <p:spPr>
          <a:xfrm>
            <a:off x="9894435" y="4004369"/>
            <a:ext cx="2120897" cy="1413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p:nvPr/>
        </p:nvSpPr>
        <p:spPr>
          <a:xfrm>
            <a:off x="861289" y="1847103"/>
            <a:ext cx="926185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3. Нуждата от принадлежност може да ни помогне да мотивираме бенефициентите да участват в групови дейности, да бъдат интегрирани и оценени. В този смисъл можете да създадете различни тематични групи, които да имат и име, да павирате залите с лични творби, да създадете лога на работните групи, персонализирани тениски. Потребността от привързаност може да бъде задоволена чрез и на свой ред може да породи връзки между членовете на групите за дейности.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4. Потребността от уважение ще накара бенефициентите да се включат в дейностите, да внесат своя принос във всичко, което предприемат. За да се стимулират тези неща, могат да се организират конкурси с различни награди, обхващащи широк спектър от таланти.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5. Нуждата от самоутвърждаване е това, което ще накара бенефициентите да продължат процеса на развитие, да се учат и да се включват в нови проекти.</a:t>
            </a:r>
            <a:endParaRPr sz="18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2650190" y="503197"/>
            <a:ext cx="8980978" cy="13629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Прилагане на мотивационната психология в работата с възрастни хора</a:t>
            </a:r>
            <a:endParaRPr/>
          </a:p>
          <a:p>
            <a:pPr marL="0" marR="0" lvl="0" indent="0" algn="ctr" rtl="0">
              <a:lnSpc>
                <a:spcPct val="107000"/>
              </a:lnSpc>
              <a:spcBef>
                <a:spcPts val="800"/>
              </a:spcBef>
              <a:spcAft>
                <a:spcPts val="0"/>
              </a:spcAft>
              <a:buNone/>
            </a:pPr>
            <a:r>
              <a:rPr lang="ru-RU" sz="2400">
                <a:solidFill>
                  <a:srgbClr val="044458"/>
                </a:solidFill>
                <a:latin typeface="Batang"/>
                <a:ea typeface="Batang"/>
                <a:cs typeface="Batang"/>
                <a:sym typeface="Batang"/>
              </a:rPr>
              <a:t>Екологичен модел за активен живот </a:t>
            </a:r>
            <a:endParaRPr sz="2400">
              <a:solidFill>
                <a:srgbClr val="044458"/>
              </a:solidFill>
              <a:latin typeface="Batang"/>
              <a:ea typeface="Batang"/>
              <a:cs typeface="Batang"/>
              <a:sym typeface="Batang"/>
            </a:endParaRPr>
          </a:p>
        </p:txBody>
      </p:sp>
      <p:sp>
        <p:nvSpPr>
          <p:cNvPr id="312" name="Google Shape;312;p19"/>
          <p:cNvSpPr txBox="1"/>
          <p:nvPr/>
        </p:nvSpPr>
        <p:spPr>
          <a:xfrm>
            <a:off x="870434" y="1801383"/>
            <a:ext cx="898097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	Мотивационната психология е дял от психологията, който се занимава с изучаването на причините и психичните процеси, които са в основата на мотивираното човешко поведение. Тя изследва факторите, които оказват влияние върху желанията, потребностите и целите на човека, и как те определят неговите действия и усилия.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Мотивационната психология изследва различни теории и модели, които обясняват човешката мотивация. Те могат да включват теории като теорията за основните потребности на Маслоу, теорията за самоопределянето на Деси и Райън, теорията за целите на Лок и Латам, теорията за очакванията на Врум или . </a:t>
            </a:r>
            <a:endParaRPr sz="1800">
              <a:solidFill>
                <a:schemeClr val="dk1"/>
              </a:solidFill>
              <a:latin typeface="Arial"/>
              <a:ea typeface="Arial"/>
              <a:cs typeface="Arial"/>
              <a:sym typeface="Arial"/>
            </a:endParaRPr>
          </a:p>
        </p:txBody>
      </p:sp>
      <p:pic>
        <p:nvPicPr>
          <p:cNvPr id="313" name="Google Shape;313;p19"/>
          <p:cNvPicPr preferRelativeResize="0"/>
          <p:nvPr/>
        </p:nvPicPr>
        <p:blipFill rotWithShape="1">
          <a:blip r:embed="rId3">
            <a:alphaModFix/>
          </a:blip>
          <a:srcRect/>
          <a:stretch/>
        </p:blipFill>
        <p:spPr>
          <a:xfrm>
            <a:off x="4784575" y="4940704"/>
            <a:ext cx="2356104" cy="2356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p:nvPr/>
        </p:nvSpPr>
        <p:spPr>
          <a:xfrm>
            <a:off x="2650190" y="503197"/>
            <a:ext cx="7398327" cy="175811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МОДУЛ 3</a:t>
            </a:r>
            <a:endParaRPr/>
          </a:p>
          <a:p>
            <a:pPr marL="0" marR="0" lvl="0" indent="0" algn="ctr" rtl="0">
              <a:lnSpc>
                <a:spcPct val="107000"/>
              </a:lnSpc>
              <a:spcBef>
                <a:spcPts val="800"/>
              </a:spcBef>
              <a:spcAft>
                <a:spcPts val="0"/>
              </a:spcAft>
              <a:buNone/>
            </a:pPr>
            <a:r>
              <a:rPr lang="ru-RU" sz="2400">
                <a:solidFill>
                  <a:srgbClr val="044458"/>
                </a:solidFill>
                <a:latin typeface="Batang"/>
                <a:ea typeface="Batang"/>
                <a:cs typeface="Batang"/>
                <a:sym typeface="Batang"/>
              </a:rPr>
              <a:t>Психология на възрастните хора и техники за мотивация. Теория за промяна на поведението и навиците.</a:t>
            </a:r>
            <a:endParaRPr sz="2400">
              <a:solidFill>
                <a:srgbClr val="044458"/>
              </a:solidFill>
              <a:latin typeface="Batang"/>
              <a:ea typeface="Batang"/>
              <a:cs typeface="Batang"/>
              <a:sym typeface="Batang"/>
            </a:endParaRPr>
          </a:p>
        </p:txBody>
      </p:sp>
      <p:sp>
        <p:nvSpPr>
          <p:cNvPr id="177" name="Google Shape;177;p2"/>
          <p:cNvSpPr txBox="1"/>
          <p:nvPr/>
        </p:nvSpPr>
        <p:spPr>
          <a:xfrm>
            <a:off x="870433" y="1801383"/>
            <a:ext cx="9261857"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Психологията на възрастта се фокусира върху начина, по който мисленето, поведението, емоциите и социалните взаимоотношения се развиват и променят през различните етапи от живота.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Етапите на развитие включват в цялостен подход следните аспекти: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физическо развитие </a:t>
            </a:r>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когнитивно развитие </a:t>
            </a:r>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психосоциално развитие </a:t>
            </a:r>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морално развитие</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8" name="Google Shape;178;p2"/>
          <p:cNvPicPr preferRelativeResize="0"/>
          <p:nvPr/>
        </p:nvPicPr>
        <p:blipFill rotWithShape="1">
          <a:blip r:embed="rId3">
            <a:alphaModFix/>
          </a:blip>
          <a:srcRect/>
          <a:stretch/>
        </p:blipFill>
        <p:spPr>
          <a:xfrm>
            <a:off x="4318780" y="4353238"/>
            <a:ext cx="3757143" cy="25047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p:nvPr/>
        </p:nvSpPr>
        <p:spPr>
          <a:xfrm>
            <a:off x="916153" y="1720840"/>
            <a:ext cx="8108975"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                 Практически приложения в мотивационната психология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За да предоставим практически примери за екологичния модел за активен живот, ще разгледаме всяко ниво на модела и как той може да бъде приложен в специфичен за възрастните хора контекст: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ru-RU" sz="1800">
                <a:solidFill>
                  <a:schemeClr val="dk1"/>
                </a:solidFill>
                <a:latin typeface="Arial"/>
                <a:ea typeface="Arial"/>
                <a:cs typeface="Arial"/>
                <a:sym typeface="Arial"/>
              </a:rPr>
              <a:t>Индивидуално ниво: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Те могат да си поставят лични цели и планове за обучение, съобразени с възрастта и здравословното състояние, в сътрудничество с треньор или фитнес специалист.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Могат да използват носими технологии, като фитнес гривни или умни часовници, за да наблюдават физическата активност и да получават обратна връзка в реално време, която може да бъде източник на мотивация.</a:t>
            </a:r>
            <a:endParaRPr sz="1800">
              <a:solidFill>
                <a:schemeClr val="dk1"/>
              </a:solidFill>
              <a:latin typeface="Arial"/>
              <a:ea typeface="Arial"/>
              <a:cs typeface="Arial"/>
              <a:sym typeface="Arial"/>
            </a:endParaRPr>
          </a:p>
        </p:txBody>
      </p:sp>
      <p:sp>
        <p:nvSpPr>
          <p:cNvPr id="320" name="Google Shape;320;p20"/>
          <p:cNvSpPr/>
          <p:nvPr/>
        </p:nvSpPr>
        <p:spPr>
          <a:xfrm>
            <a:off x="824713" y="1720840"/>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1" name="Google Shape;321;p20"/>
          <p:cNvPicPr preferRelativeResize="0"/>
          <p:nvPr/>
        </p:nvPicPr>
        <p:blipFill rotWithShape="1">
          <a:blip r:embed="rId3">
            <a:alphaModFix/>
          </a:blip>
          <a:srcRect/>
          <a:stretch/>
        </p:blipFill>
        <p:spPr>
          <a:xfrm>
            <a:off x="9545015" y="4319582"/>
            <a:ext cx="2452733" cy="16351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p:nvPr/>
        </p:nvSpPr>
        <p:spPr>
          <a:xfrm>
            <a:off x="944574" y="1603675"/>
            <a:ext cx="78528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700">
                <a:solidFill>
                  <a:schemeClr val="dk1"/>
                </a:solidFill>
                <a:latin typeface="Arial"/>
                <a:ea typeface="Arial"/>
                <a:cs typeface="Arial"/>
                <a:sym typeface="Arial"/>
              </a:rPr>
              <a:t>2. Социално ниво: : </a:t>
            </a: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a:solidFill>
                  <a:schemeClr val="dk1"/>
                </a:solidFill>
                <a:latin typeface="Arial"/>
                <a:ea typeface="Arial"/>
                <a:cs typeface="Arial"/>
                <a:sym typeface="Arial"/>
              </a:rPr>
              <a:t>- Те могат да ангажират членовете на семейството, приятелите или съседите, служителите на старческия дом в съвместни дейности, като например редовни разходки из квартала или организиране на отборни спортни дейности; </a:t>
            </a:r>
            <a:endParaRPr sz="1300"/>
          </a:p>
          <a:p>
            <a:pPr marL="0" marR="0" lvl="0" indent="0" algn="l" rtl="0">
              <a:spcBef>
                <a:spcPts val="0"/>
              </a:spcBef>
              <a:spcAft>
                <a:spcPts val="0"/>
              </a:spcAft>
              <a:buNone/>
            </a:pPr>
            <a:r>
              <a:rPr lang="ru-RU" sz="1700">
                <a:solidFill>
                  <a:schemeClr val="dk1"/>
                </a:solidFill>
                <a:latin typeface="Arial"/>
                <a:ea typeface="Arial"/>
                <a:cs typeface="Arial"/>
                <a:sym typeface="Arial"/>
              </a:rPr>
              <a:t>Могат да привлекат местната общност и местни организации за организиране на подходящи за възрастта събития и програми за физическа активност, като например благотворителни маратони или групови уроци по танци. </a:t>
            </a: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a:solidFill>
                  <a:schemeClr val="dk1"/>
                </a:solidFill>
                <a:latin typeface="Arial"/>
                <a:ea typeface="Arial"/>
                <a:cs typeface="Arial"/>
                <a:sym typeface="Arial"/>
              </a:rPr>
              <a:t>3. Екологично и инфраструктурно ниво: </a:t>
            </a:r>
            <a:endParaRPr sz="1700">
              <a:solidFill>
                <a:schemeClr val="dk1"/>
              </a:solidFill>
              <a:latin typeface="Arial"/>
              <a:ea typeface="Arial"/>
              <a:cs typeface="Arial"/>
              <a:sym typeface="Arial"/>
            </a:endParaRPr>
          </a:p>
          <a:p>
            <a:pPr marL="0" marR="0" lvl="0" indent="0" algn="l" rtl="0">
              <a:spcBef>
                <a:spcPts val="0"/>
              </a:spcBef>
              <a:spcAft>
                <a:spcPts val="0"/>
              </a:spcAft>
              <a:buNone/>
            </a:pPr>
            <a:r>
              <a:rPr lang="ru-RU" sz="1700">
                <a:solidFill>
                  <a:schemeClr val="dk1"/>
                </a:solidFill>
                <a:latin typeface="Arial"/>
                <a:ea typeface="Arial"/>
                <a:cs typeface="Arial"/>
                <a:sym typeface="Arial"/>
              </a:rPr>
              <a:t>- Те могат да проучат обществени съоръжения, като например фитнес центрове, съобразени с възрастта, или центрове за отдих, които предлагат програми, специално предназначени за възрастни хора. </a:t>
            </a:r>
            <a:endParaRPr sz="1300"/>
          </a:p>
          <a:p>
            <a:pPr marL="0" marR="0" lvl="0" indent="0" algn="l" rtl="0">
              <a:spcBef>
                <a:spcPts val="0"/>
              </a:spcBef>
              <a:spcAft>
                <a:spcPts val="0"/>
              </a:spcAft>
              <a:buNone/>
            </a:pPr>
            <a:r>
              <a:rPr lang="ru-RU" sz="1700">
                <a:solidFill>
                  <a:schemeClr val="dk1"/>
                </a:solidFill>
                <a:latin typeface="Arial"/>
                <a:ea typeface="Arial"/>
                <a:cs typeface="Arial"/>
                <a:sym typeface="Arial"/>
              </a:rPr>
              <a:t>- Те могат да използват парковете и зелените площи в близост до тях за разходки или упражнения на открито.</a:t>
            </a:r>
            <a:endParaRPr sz="1300"/>
          </a:p>
          <a:p>
            <a:pPr marL="0" marR="0" lvl="0" indent="0" algn="l" rtl="0">
              <a:spcBef>
                <a:spcPts val="0"/>
              </a:spcBef>
              <a:spcAft>
                <a:spcPts val="0"/>
              </a:spcAft>
              <a:buNone/>
            </a:pPr>
            <a:r>
              <a:rPr lang="ru-RU" sz="1700">
                <a:solidFill>
                  <a:schemeClr val="dk1"/>
                </a:solidFill>
                <a:latin typeface="Arial"/>
                <a:ea typeface="Arial"/>
                <a:cs typeface="Arial"/>
                <a:sym typeface="Arial"/>
              </a:rPr>
              <a:t>- Могат да привлекат ръководството на старческия дом, местната власт и отговорни организации за подобряване на инфраструктурата. </a:t>
            </a:r>
            <a:endParaRPr sz="17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2"/>
          <p:cNvSpPr txBox="1"/>
          <p:nvPr/>
        </p:nvSpPr>
        <p:spPr>
          <a:xfrm>
            <a:off x="2650190" y="503197"/>
            <a:ext cx="8980978" cy="86517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Ефективна комуникация и позитивен дискурс - теоретични концепции и практически приложения</a:t>
            </a:r>
            <a:endParaRPr sz="2400">
              <a:solidFill>
                <a:srgbClr val="044458"/>
              </a:solidFill>
              <a:latin typeface="Batang"/>
              <a:ea typeface="Batang"/>
              <a:cs typeface="Batang"/>
              <a:sym typeface="Batang"/>
            </a:endParaRPr>
          </a:p>
        </p:txBody>
      </p:sp>
      <p:sp>
        <p:nvSpPr>
          <p:cNvPr id="334" name="Google Shape;334;p22"/>
          <p:cNvSpPr txBox="1"/>
          <p:nvPr/>
        </p:nvSpPr>
        <p:spPr>
          <a:xfrm>
            <a:off x="870434" y="1801383"/>
            <a:ext cx="8904502" cy="5062155"/>
          </a:xfrm>
          <a:prstGeom prst="rect">
            <a:avLst/>
          </a:prstGeom>
          <a:noFill/>
          <a:ln>
            <a:noFill/>
          </a:ln>
        </p:spPr>
        <p:txBody>
          <a:bodyPr spcFirstLastPara="1" wrap="square" lIns="91425" tIns="45700" rIns="91425" bIns="45700" anchor="t" anchorCtr="0">
            <a:spAutoFit/>
          </a:bodyPr>
          <a:lstStyle/>
          <a:p>
            <a:pPr marL="0" marR="0" lvl="0" indent="449580" algn="just" rtl="0">
              <a:lnSpc>
                <a:spcPct val="107000"/>
              </a:lnSpc>
              <a:spcBef>
                <a:spcPts val="0"/>
              </a:spcBef>
              <a:spcAft>
                <a:spcPts val="0"/>
              </a:spcAft>
              <a:buNone/>
            </a:pPr>
            <a:r>
              <a:rPr lang="ru-RU" sz="1800">
                <a:solidFill>
                  <a:schemeClr val="dk1"/>
                </a:solidFill>
                <a:latin typeface="Arial"/>
                <a:ea typeface="Arial"/>
                <a:cs typeface="Arial"/>
                <a:sym typeface="Arial"/>
              </a:rPr>
              <a:t>Позитивната реч се отнася до използването на думи и фрази, които насърчават оптимизма, насърчаването и вдъхновението. Този вид реч оказва силно въздействие върху емоционалното ни състояние и възприемането на самите нас и на света около нас. </a:t>
            </a:r>
            <a:endParaRPr sz="1800">
              <a:solidFill>
                <a:schemeClr val="dk1"/>
              </a:solidFill>
              <a:latin typeface="Arial"/>
              <a:ea typeface="Arial"/>
              <a:cs typeface="Arial"/>
              <a:sym typeface="Arial"/>
            </a:endParaRPr>
          </a:p>
          <a:p>
            <a:pPr marL="0" marR="0" lvl="0" indent="449580" algn="just" rtl="0">
              <a:lnSpc>
                <a:spcPct val="107000"/>
              </a:lnSpc>
              <a:spcBef>
                <a:spcPts val="800"/>
              </a:spcBef>
              <a:spcAft>
                <a:spcPts val="0"/>
              </a:spcAft>
              <a:buNone/>
            </a:pPr>
            <a:r>
              <a:rPr lang="ru-RU" sz="1800">
                <a:solidFill>
                  <a:schemeClr val="dk1"/>
                </a:solidFill>
                <a:latin typeface="Arial"/>
                <a:ea typeface="Arial"/>
                <a:cs typeface="Arial"/>
                <a:sym typeface="Arial"/>
              </a:rPr>
              <a:t>Ето някои основни аспекти на позитивното говорене:  </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Избягване на негативен език</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Използване на окуражаващи думи</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Фокусиране върху решенията</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Признаване и оценяване</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Избягване на фрази като „Да..., но...“</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Използване на езика на отговорността, приемане на личното мнение като лична, а не неоспорима истина. </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Избягване на започването на въпросите с формулировката „Защо?“.</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p:nvPr/>
        </p:nvSpPr>
        <p:spPr>
          <a:xfrm>
            <a:off x="870433" y="1801383"/>
            <a:ext cx="9261857"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                       Практически приложения в позитивната реч</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b="1">
                <a:solidFill>
                  <a:schemeClr val="dk1"/>
                </a:solidFill>
                <a:latin typeface="Arial"/>
                <a:ea typeface="Arial"/>
                <a:cs typeface="Arial"/>
                <a:sym typeface="Arial"/>
              </a:rPr>
              <a:t>Преформулирайте:</a:t>
            </a: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"Не слизайте по стълбата, без да използвате парапета!“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„За ваша безопасност е по-добре да използвате настоящата ръка, когато слизате по стълбата“</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"Да, упражнявахте се днес, но не 20 минути, колкото е необходимо!“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„През следващите дни ще постигнем целта от 20 минути упражнения. Поздравления за днешния ден, на прав път сме!“</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"Уморен си, не можеш да продължиш тренировката с тежести.“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„Мисля, че си уморен. Това е? Или все пак можем да се опитаме да довършим упражненията с тежести? “ </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1" name="Google Shape;341;p23"/>
          <p:cNvSpPr/>
          <p:nvPr/>
        </p:nvSpPr>
        <p:spPr>
          <a:xfrm>
            <a:off x="1080745"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23"/>
          <p:cNvSpPr/>
          <p:nvPr/>
        </p:nvSpPr>
        <p:spPr>
          <a:xfrm>
            <a:off x="594360" y="262432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23"/>
          <p:cNvSpPr/>
          <p:nvPr/>
        </p:nvSpPr>
        <p:spPr>
          <a:xfrm>
            <a:off x="638556" y="3017520"/>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23"/>
          <p:cNvSpPr/>
          <p:nvPr/>
        </p:nvSpPr>
        <p:spPr>
          <a:xfrm>
            <a:off x="596161" y="3514224"/>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23"/>
          <p:cNvSpPr/>
          <p:nvPr/>
        </p:nvSpPr>
        <p:spPr>
          <a:xfrm>
            <a:off x="658597" y="4041618"/>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 name="Google Shape;346;p23"/>
          <p:cNvSpPr/>
          <p:nvPr/>
        </p:nvSpPr>
        <p:spPr>
          <a:xfrm>
            <a:off x="594360" y="473491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Google Shape;347;p23"/>
          <p:cNvSpPr/>
          <p:nvPr/>
        </p:nvSpPr>
        <p:spPr>
          <a:xfrm>
            <a:off x="654926" y="5146137"/>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0">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0">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0">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0">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0">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0">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0">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973836" y="2304303"/>
            <a:ext cx="926185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"Не си и помисляйте да се отказвате сега!“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„Как би било, ако се опитате още малко да продължите заниманието?“</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"Защо не сте яли нищо?“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Забелязах, че не си ял. Нещо се е случило? Мога ли да ти помогна с това? “</a:t>
            </a:r>
            <a:endParaRPr/>
          </a:p>
        </p:txBody>
      </p:sp>
      <p:sp>
        <p:nvSpPr>
          <p:cNvPr id="354" name="Google Shape;354;p24"/>
          <p:cNvSpPr/>
          <p:nvPr/>
        </p:nvSpPr>
        <p:spPr>
          <a:xfrm>
            <a:off x="585216" y="2322591"/>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24"/>
          <p:cNvSpPr/>
          <p:nvPr/>
        </p:nvSpPr>
        <p:spPr>
          <a:xfrm>
            <a:off x="629412" y="2715783"/>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6" name="Google Shape;356;p24"/>
          <p:cNvSpPr/>
          <p:nvPr/>
        </p:nvSpPr>
        <p:spPr>
          <a:xfrm>
            <a:off x="585216" y="3116812"/>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24"/>
          <p:cNvSpPr/>
          <p:nvPr/>
        </p:nvSpPr>
        <p:spPr>
          <a:xfrm>
            <a:off x="629412" y="3510004"/>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8" name="Google Shape;358;p24"/>
          <p:cNvPicPr preferRelativeResize="0"/>
          <p:nvPr/>
        </p:nvPicPr>
        <p:blipFill rotWithShape="1">
          <a:blip r:embed="rId3">
            <a:alphaModFix/>
          </a:blip>
          <a:srcRect/>
          <a:stretch/>
        </p:blipFill>
        <p:spPr>
          <a:xfrm>
            <a:off x="4983480" y="4209288"/>
            <a:ext cx="2648712" cy="2648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p:nvPr/>
        </p:nvSpPr>
        <p:spPr>
          <a:xfrm>
            <a:off x="2677622" y="759229"/>
            <a:ext cx="8980978" cy="4700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Невербална комуникация при работа с възрастни хора</a:t>
            </a:r>
            <a:endParaRPr sz="2400">
              <a:solidFill>
                <a:srgbClr val="044458"/>
              </a:solidFill>
              <a:latin typeface="Batang"/>
              <a:ea typeface="Batang"/>
              <a:cs typeface="Batang"/>
              <a:sym typeface="Batang"/>
            </a:endParaRPr>
          </a:p>
        </p:txBody>
      </p:sp>
      <p:sp>
        <p:nvSpPr>
          <p:cNvPr id="365" name="Google Shape;365;p25"/>
          <p:cNvSpPr txBox="1"/>
          <p:nvPr/>
        </p:nvSpPr>
        <p:spPr>
          <a:xfrm>
            <a:off x="1033272" y="2075703"/>
            <a:ext cx="758952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Arial"/>
                <a:ea typeface="Arial"/>
                <a:cs typeface="Arial"/>
                <a:sym typeface="Arial"/>
              </a:rPr>
              <a:t>	Невербалната комуникация може да бъде наблюдавана чрез различни аспекти, като позиция на тялото, изражение на лицето, жестове и тяхното тълкуване. Тълкуването на тези елементи на невербалната комуникация включва внимателно наблюдение на положението на тялото, изражението на лицето и жестовете и може да помогне за тълкуване на емоционалното състояние и нуждите на възрастните хора.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Взаимодействието на невербалната и паравербалната комуникация с вербалната, по-точно с действителното послание, предавано чрез думите, води до по-добро разбиране и избягване на погрешното декодиране на посланията.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66" name="Google Shape;366;p25"/>
          <p:cNvPicPr preferRelativeResize="0"/>
          <p:nvPr/>
        </p:nvPicPr>
        <p:blipFill rotWithShape="1">
          <a:blip r:embed="rId3">
            <a:alphaModFix/>
          </a:blip>
          <a:srcRect/>
          <a:stretch/>
        </p:blipFill>
        <p:spPr>
          <a:xfrm>
            <a:off x="9068354" y="4199361"/>
            <a:ext cx="2927604" cy="1951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p:nvPr/>
        </p:nvSpPr>
        <p:spPr>
          <a:xfrm>
            <a:off x="578790" y="1423514"/>
            <a:ext cx="5748000" cy="510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700" b="1">
              <a:solidFill>
                <a:schemeClr val="dk1"/>
              </a:solidFill>
              <a:latin typeface="Arial"/>
              <a:ea typeface="Arial"/>
              <a:cs typeface="Arial"/>
              <a:sym typeface="Arial"/>
            </a:endParaRPr>
          </a:p>
          <a:p>
            <a:pPr marL="0" marR="0" lvl="0" indent="0" algn="l" rtl="0">
              <a:spcBef>
                <a:spcPts val="0"/>
              </a:spcBef>
              <a:spcAft>
                <a:spcPts val="0"/>
              </a:spcAft>
              <a:buNone/>
            </a:pPr>
            <a:r>
              <a:rPr lang="ru-RU" sz="1700" b="1">
                <a:solidFill>
                  <a:schemeClr val="dk1"/>
                </a:solidFill>
                <a:latin typeface="Arial"/>
                <a:ea typeface="Arial"/>
                <a:cs typeface="Arial"/>
                <a:sym typeface="Arial"/>
              </a:rPr>
              <a:t>1. Позиция на тялото</a:t>
            </a:r>
            <a:endParaRPr sz="1700" b="1">
              <a:solidFill>
                <a:schemeClr val="dk1"/>
              </a:solidFill>
              <a:latin typeface="Arial"/>
              <a:ea typeface="Arial"/>
              <a:cs typeface="Arial"/>
              <a:sym typeface="Arial"/>
            </a:endParaRPr>
          </a:p>
          <a:p>
            <a:pPr marL="0" marR="0" lvl="0" indent="449580" algn="just" rtl="0">
              <a:lnSpc>
                <a:spcPct val="107000"/>
              </a:lnSpc>
              <a:spcBef>
                <a:spcPts val="0"/>
              </a:spcBef>
              <a:spcAft>
                <a:spcPts val="0"/>
              </a:spcAft>
              <a:buNone/>
            </a:pPr>
            <a:r>
              <a:rPr lang="ru-RU" sz="1500">
                <a:solidFill>
                  <a:schemeClr val="dk1"/>
                </a:solidFill>
                <a:latin typeface="Arial"/>
                <a:ea typeface="Arial"/>
                <a:cs typeface="Arial"/>
                <a:sym typeface="Arial"/>
              </a:rPr>
              <a:t>- 1) Наклонената напред позиция с изправен гръб и отпуснати рамене може да покаже интерес и внимание към общуването. </a:t>
            </a:r>
            <a:endParaRPr sz="1300"/>
          </a:p>
          <a:p>
            <a:pPr marL="0" marR="0" lvl="0" indent="449580" algn="just" rtl="0">
              <a:lnSpc>
                <a:spcPct val="107000"/>
              </a:lnSpc>
              <a:spcBef>
                <a:spcPts val="800"/>
              </a:spcBef>
              <a:spcAft>
                <a:spcPts val="0"/>
              </a:spcAft>
              <a:buNone/>
            </a:pPr>
            <a:r>
              <a:rPr lang="ru-RU" sz="1500">
                <a:solidFill>
                  <a:schemeClr val="dk1"/>
                </a:solidFill>
                <a:latin typeface="Arial"/>
                <a:ea typeface="Arial"/>
                <a:cs typeface="Arial"/>
                <a:sym typeface="Arial"/>
              </a:rPr>
              <a:t>- 2) Наведената и скована поза може да показва физически или емоционален дискомфорт и да изисква по-деликатен и внимателен подход. </a:t>
            </a:r>
            <a:endParaRPr sz="1300"/>
          </a:p>
          <a:p>
            <a:pPr marL="0" marR="0" lvl="0" indent="449580" algn="just" rtl="0">
              <a:lnSpc>
                <a:spcPct val="107000"/>
              </a:lnSpc>
              <a:spcBef>
                <a:spcPts val="800"/>
              </a:spcBef>
              <a:spcAft>
                <a:spcPts val="0"/>
              </a:spcAft>
              <a:buNone/>
            </a:pPr>
            <a:r>
              <a:rPr lang="ru-RU" sz="1500">
                <a:solidFill>
                  <a:schemeClr val="dk1"/>
                </a:solidFill>
                <a:latin typeface="Arial"/>
                <a:ea typeface="Arial"/>
                <a:cs typeface="Arial"/>
                <a:sym typeface="Arial"/>
              </a:rPr>
              <a:t>- 3) Кръстосването на ръцете може да е индикация, че въпросното лице затваря сътрудничеството, или за да се защити, чувствайки се в опасна, неприятна, смущаваща ситуация, или защото иска да покаже отношение на превъзходство, чувствайки, че събеседникът не отговаря на нивото на очакванията. </a:t>
            </a:r>
            <a:endParaRPr sz="1300"/>
          </a:p>
          <a:p>
            <a:pPr marL="0" marR="0" lvl="0" indent="449580" algn="just" rtl="0">
              <a:lnSpc>
                <a:spcPct val="107000"/>
              </a:lnSpc>
              <a:spcBef>
                <a:spcPts val="800"/>
              </a:spcBef>
              <a:spcAft>
                <a:spcPts val="0"/>
              </a:spcAft>
              <a:buNone/>
            </a:pPr>
            <a:r>
              <a:rPr lang="ru-RU" sz="1500">
                <a:solidFill>
                  <a:schemeClr val="dk1"/>
                </a:solidFill>
                <a:latin typeface="Arial"/>
                <a:ea typeface="Arial"/>
                <a:cs typeface="Arial"/>
                <a:sym typeface="Arial"/>
              </a:rPr>
              <a:t>- 4) Избягването на контакт с очите, навеждането на главата могат да бъдат признаци на умишлено затваряне или да бъдат неволни, несъзнателни жестове, които обаче имат една и съща последица, а именно прекъсване или затрудняване на общуването, сътрудничеството. </a:t>
            </a:r>
            <a:endParaRPr sz="1500">
              <a:solidFill>
                <a:schemeClr val="dk1"/>
              </a:solidFill>
              <a:latin typeface="Arial"/>
              <a:ea typeface="Arial"/>
              <a:cs typeface="Arial"/>
              <a:sym typeface="Arial"/>
            </a:endParaRPr>
          </a:p>
        </p:txBody>
      </p:sp>
      <p:pic>
        <p:nvPicPr>
          <p:cNvPr id="373" name="Google Shape;373;p26" descr="A collage of images of people&#10;&#10;Description automatically generated"/>
          <p:cNvPicPr preferRelativeResize="0"/>
          <p:nvPr/>
        </p:nvPicPr>
        <p:blipFill rotWithShape="1">
          <a:blip r:embed="rId3">
            <a:alphaModFix/>
          </a:blip>
          <a:srcRect/>
          <a:stretch/>
        </p:blipFill>
        <p:spPr>
          <a:xfrm>
            <a:off x="6645874" y="1499286"/>
            <a:ext cx="4889157" cy="48891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p:nvPr/>
        </p:nvSpPr>
        <p:spPr>
          <a:xfrm>
            <a:off x="788137" y="1591071"/>
            <a:ext cx="8557031"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2. Лицева мимикрия</a:t>
            </a: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Топлата и ярка усмивка може да предаде топлина и привързаност, показвайки, че сме открити и приятелски настроени. </a:t>
            </a:r>
            <a:endParaRPr/>
          </a:p>
          <a:p>
            <a:pPr marL="285750" marR="0" lvl="0" indent="-28575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Мръщенето или изразяването на объркване може да показва объркване или загриженост и да изисква допълнително разяснение или обяснение. </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b="1">
                <a:solidFill>
                  <a:schemeClr val="dk1"/>
                </a:solidFill>
                <a:latin typeface="Arial"/>
                <a:ea typeface="Arial"/>
                <a:cs typeface="Arial"/>
                <a:sym typeface="Arial"/>
              </a:rPr>
              <a:t>3. Жестове</a:t>
            </a: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Soft and slow gestures, such as light stroking on the hand or hugging movements, can convey compassion and emotional support. </a:t>
            </a:r>
            <a:endParaRPr/>
          </a:p>
          <a:p>
            <a:pPr marL="285750" marR="0" lvl="0" indent="-28575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Внезапните, кратки, енергични жестове могат да бъдат индикатор за раздразнение, за желание да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да настрои нещата, да атакува, за да се защити или да засили позицията си.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80" name="Google Shape;380;p27"/>
          <p:cNvPicPr preferRelativeResize="0"/>
          <p:nvPr/>
        </p:nvPicPr>
        <p:blipFill rotWithShape="1">
          <a:blip r:embed="rId3">
            <a:alphaModFix/>
          </a:blip>
          <a:srcRect/>
          <a:stretch/>
        </p:blipFill>
        <p:spPr>
          <a:xfrm>
            <a:off x="9455750" y="3556117"/>
            <a:ext cx="2131428" cy="21314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p:nvPr/>
        </p:nvSpPr>
        <p:spPr>
          <a:xfrm>
            <a:off x="870433" y="1801383"/>
            <a:ext cx="7889519"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a:t>
            </a:r>
            <a:r>
              <a:rPr lang="ru-RU" sz="1800" b="1">
                <a:solidFill>
                  <a:schemeClr val="dk1"/>
                </a:solidFill>
                <a:latin typeface="Arial"/>
                <a:ea typeface="Arial"/>
                <a:cs typeface="Arial"/>
                <a:sym typeface="Arial"/>
              </a:rPr>
              <a:t>Практически приложения в невербалната комуникация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Когато не сме сигурни, че сме разбрали правилно дадено съобщение, предадено чрез някой от изброените по-горе методи за комуникация, трябва да проверим реалността при подателя на съобщението. Важно е също така да избягваме да проектираме собствените си мисли, мнения, опит върху хората, с които работим, и да бъдем открити и любопитни в процеса на комуникация. 	</a:t>
            </a:r>
            <a:endParaRPr sz="1800">
              <a:solidFill>
                <a:schemeClr val="dk1"/>
              </a:solidFill>
              <a:latin typeface="Arial"/>
              <a:ea typeface="Arial"/>
              <a:cs typeface="Arial"/>
              <a:sym typeface="Arial"/>
            </a:endParaRPr>
          </a:p>
        </p:txBody>
      </p:sp>
      <p:sp>
        <p:nvSpPr>
          <p:cNvPr id="387" name="Google Shape;387;p28"/>
          <p:cNvSpPr/>
          <p:nvPr/>
        </p:nvSpPr>
        <p:spPr>
          <a:xfrm>
            <a:off x="1080745"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8" name="Google Shape;388;p28"/>
          <p:cNvPicPr preferRelativeResize="0"/>
          <p:nvPr/>
        </p:nvPicPr>
        <p:blipFill rotWithShape="1">
          <a:blip r:embed="rId3">
            <a:alphaModFix/>
          </a:blip>
          <a:srcRect/>
          <a:stretch/>
        </p:blipFill>
        <p:spPr>
          <a:xfrm>
            <a:off x="5522976" y="4825632"/>
            <a:ext cx="1959216" cy="19592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p:cNvPicPr preferRelativeResize="0"/>
          <p:nvPr/>
        </p:nvPicPr>
        <p:blipFill rotWithShape="1">
          <a:blip r:embed="rId3">
            <a:alphaModFix/>
          </a:blip>
          <a:srcRect/>
          <a:stretch/>
        </p:blipFill>
        <p:spPr>
          <a:xfrm>
            <a:off x="2895600" y="228600"/>
            <a:ext cx="6629401" cy="6629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p:nvPr/>
        </p:nvSpPr>
        <p:spPr>
          <a:xfrm>
            <a:off x="897865" y="1563639"/>
            <a:ext cx="9261857"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ru-RU" sz="1800" b="1">
                <a:solidFill>
                  <a:schemeClr val="dk1"/>
                </a:solidFill>
                <a:latin typeface="Arial"/>
                <a:ea typeface="Arial"/>
                <a:cs typeface="Arial"/>
                <a:sym typeface="Arial"/>
              </a:rPr>
              <a:t>Физическо развитие </a:t>
            </a:r>
            <a:r>
              <a:rPr lang="ru-RU" sz="1800">
                <a:solidFill>
                  <a:schemeClr val="dk1"/>
                </a:solidFill>
                <a:latin typeface="Arial"/>
                <a:ea typeface="Arial"/>
                <a:cs typeface="Arial"/>
                <a:sym typeface="Arial"/>
              </a:rPr>
              <a:t>при възрастните хора е аспект, който се фокусира върху физиологичните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промените и процеса на стареене в човешкото тяло.</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Въпреки че всеки човек има уникален опит с остаряването, съществуват някои общи характеристики на физическото развитие при възрастните хора, като например:</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1. Промени в сърдечносъдовата система</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2. Намаляване на мускулната маса и костната плътност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3. Промени в нервната система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4. Промени в сетивните функции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5. Промени в хормоналните функцииystem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9005902" y="4157837"/>
            <a:ext cx="3003804" cy="20025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p:nvPr/>
        </p:nvSpPr>
        <p:spPr>
          <a:xfrm>
            <a:off x="2522174" y="379167"/>
            <a:ext cx="7398327" cy="46499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b="1">
                <a:solidFill>
                  <a:srgbClr val="044458"/>
                </a:solidFill>
                <a:latin typeface="Batang"/>
                <a:ea typeface="Batang"/>
                <a:cs typeface="Batang"/>
                <a:sym typeface="Batang"/>
              </a:rPr>
              <a:t>Вместо заключения</a:t>
            </a:r>
            <a:endParaRPr sz="2400" b="1">
              <a:solidFill>
                <a:srgbClr val="044458"/>
              </a:solidFill>
              <a:latin typeface="Batang"/>
              <a:ea typeface="Batang"/>
              <a:cs typeface="Batang"/>
              <a:sym typeface="Batang"/>
            </a:endParaRPr>
          </a:p>
        </p:txBody>
      </p:sp>
      <p:sp>
        <p:nvSpPr>
          <p:cNvPr id="401" name="Google Shape;401;p30"/>
          <p:cNvSpPr txBox="1"/>
          <p:nvPr/>
        </p:nvSpPr>
        <p:spPr>
          <a:xfrm>
            <a:off x="870433" y="1801383"/>
            <a:ext cx="926185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402" name="Google Shape;402;p30"/>
          <p:cNvGrpSpPr/>
          <p:nvPr/>
        </p:nvGrpSpPr>
        <p:grpSpPr>
          <a:xfrm>
            <a:off x="2354046" y="747107"/>
            <a:ext cx="4813904" cy="5599568"/>
            <a:chOff x="1327886" y="-73143"/>
            <a:chExt cx="4813904" cy="5599568"/>
          </a:xfrm>
        </p:grpSpPr>
        <p:sp>
          <p:nvSpPr>
            <p:cNvPr id="403" name="Google Shape;403;p30"/>
            <p:cNvSpPr/>
            <p:nvPr/>
          </p:nvSpPr>
          <p:spPr>
            <a:xfrm>
              <a:off x="3533641" y="-73143"/>
              <a:ext cx="2608149" cy="260854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3308093" y="1252658"/>
              <a:ext cx="2157179"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txBox="1"/>
            <p:nvPr/>
          </p:nvSpPr>
          <p:spPr>
            <a:xfrm>
              <a:off x="3308093" y="1252658"/>
              <a:ext cx="2157179" cy="72447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ru-RU" sz="1600">
                  <a:solidFill>
                    <a:schemeClr val="dk1"/>
                  </a:solidFill>
                  <a:latin typeface="Arial"/>
                  <a:ea typeface="Arial"/>
                  <a:cs typeface="Arial"/>
                  <a:sym typeface="Arial"/>
                </a:rPr>
                <a:t>Разбиране на теоретичните концепции</a:t>
              </a:r>
              <a:endParaRPr sz="1600">
                <a:solidFill>
                  <a:schemeClr val="dk1"/>
                </a:solidFill>
                <a:latin typeface="Arial"/>
                <a:ea typeface="Arial"/>
                <a:cs typeface="Arial"/>
                <a:sym typeface="Arial"/>
              </a:endParaRPr>
            </a:p>
          </p:txBody>
        </p:sp>
        <p:sp>
          <p:nvSpPr>
            <p:cNvPr id="406" name="Google Shape;406;p30"/>
            <p:cNvSpPr/>
            <p:nvPr/>
          </p:nvSpPr>
          <p:spPr>
            <a:xfrm>
              <a:off x="1327886" y="1681688"/>
              <a:ext cx="2608149" cy="260854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1580887" y="2410695"/>
              <a:ext cx="2175266" cy="11490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txBox="1"/>
            <p:nvPr/>
          </p:nvSpPr>
          <p:spPr>
            <a:xfrm>
              <a:off x="1580887" y="2410695"/>
              <a:ext cx="2175266" cy="114903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ru-RU" sz="1700">
                  <a:solidFill>
                    <a:schemeClr val="dk1"/>
                  </a:solidFill>
                  <a:latin typeface="Arial"/>
                  <a:ea typeface="Arial"/>
                  <a:cs typeface="Arial"/>
                  <a:sym typeface="Arial"/>
                </a:rPr>
                <a:t>Прилагане на практическите предложения</a:t>
              </a:r>
              <a:endParaRPr sz="1700">
                <a:solidFill>
                  <a:schemeClr val="dk1"/>
                </a:solidFill>
                <a:latin typeface="Arial"/>
                <a:ea typeface="Arial"/>
                <a:cs typeface="Arial"/>
                <a:sym typeface="Arial"/>
              </a:endParaRPr>
            </a:p>
          </p:txBody>
        </p:sp>
        <p:sp>
          <p:nvSpPr>
            <p:cNvPr id="409" name="Google Shape;409;p30"/>
            <p:cNvSpPr/>
            <p:nvPr/>
          </p:nvSpPr>
          <p:spPr>
            <a:xfrm>
              <a:off x="3871993" y="3284723"/>
              <a:ext cx="2240804" cy="2241702"/>
            </a:xfrm>
            <a:prstGeom prst="blockArc">
              <a:avLst>
                <a:gd name="adj1" fmla="val 13500000"/>
                <a:gd name="adj2" fmla="val 10800000"/>
                <a:gd name="adj3" fmla="val 12740"/>
              </a:avLst>
            </a:prstGeom>
            <a:solidFill>
              <a:srgbClr val="0C9E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3750550" y="3529111"/>
              <a:ext cx="1449298"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txBox="1"/>
            <p:nvPr/>
          </p:nvSpPr>
          <p:spPr>
            <a:xfrm>
              <a:off x="3750550" y="3529111"/>
              <a:ext cx="1449298" cy="72447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endParaRPr sz="1600">
                <a:solidFill>
                  <a:schemeClr val="dk1"/>
                </a:solidFill>
                <a:latin typeface="Arial"/>
                <a:ea typeface="Arial"/>
                <a:cs typeface="Arial"/>
                <a:sym typeface="Arial"/>
              </a:endParaRPr>
            </a:p>
            <a:p>
              <a:pPr marL="0" marR="0" lvl="0" indent="0" algn="ctr" rtl="0">
                <a:lnSpc>
                  <a:spcPct val="90000"/>
                </a:lnSpc>
                <a:spcBef>
                  <a:spcPts val="560"/>
                </a:spcBef>
                <a:spcAft>
                  <a:spcPts val="0"/>
                </a:spcAft>
                <a:buNone/>
              </a:pPr>
              <a:r>
                <a:rPr lang="ru-RU" sz="1600">
                  <a:solidFill>
                    <a:schemeClr val="dk1"/>
                  </a:solidFill>
                  <a:latin typeface="Arial"/>
                  <a:ea typeface="Arial"/>
                  <a:cs typeface="Arial"/>
                  <a:sym typeface="Arial"/>
                </a:rPr>
                <a:t>Емпатия</a:t>
              </a:r>
              <a:endParaRPr sz="1600">
                <a:solidFill>
                  <a:schemeClr val="dk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p:nvPr/>
        </p:nvSpPr>
        <p:spPr>
          <a:xfrm>
            <a:off x="2650190" y="503197"/>
            <a:ext cx="7398327" cy="44108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u-RU" sz="2400">
                <a:solidFill>
                  <a:srgbClr val="044458"/>
                </a:solidFill>
                <a:latin typeface="Batang"/>
                <a:ea typeface="Batang"/>
                <a:cs typeface="Batang"/>
                <a:sym typeface="Batang"/>
              </a:rPr>
              <a:t>.</a:t>
            </a:r>
            <a:endParaRPr/>
          </a:p>
        </p:txBody>
      </p:sp>
      <p:sp>
        <p:nvSpPr>
          <p:cNvPr id="418" name="Google Shape;418;p31"/>
          <p:cNvSpPr txBox="1"/>
          <p:nvPr/>
        </p:nvSpPr>
        <p:spPr>
          <a:xfrm>
            <a:off x="870433" y="1801383"/>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u-RU" sz="1800">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419" name="Google Shape;419;p31"/>
          <p:cNvPicPr preferRelativeResize="0"/>
          <p:nvPr/>
        </p:nvPicPr>
        <p:blipFill rotWithShape="1">
          <a:blip r:embed="rId3">
            <a:alphaModFix/>
          </a:blip>
          <a:srcRect/>
          <a:stretch/>
        </p:blipFill>
        <p:spPr>
          <a:xfrm>
            <a:off x="2628379" y="1801383"/>
            <a:ext cx="5745963" cy="38306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p:nvPr/>
        </p:nvSpPr>
        <p:spPr>
          <a:xfrm>
            <a:off x="870433" y="1801383"/>
            <a:ext cx="92618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         Практически приложения в областта на физическото развитие</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ru-RU" sz="1800">
                <a:solidFill>
                  <a:schemeClr val="dk1"/>
                </a:solidFill>
                <a:latin typeface="Arial"/>
                <a:ea typeface="Arial"/>
                <a:cs typeface="Arial"/>
                <a:sym typeface="Arial"/>
              </a:rPr>
              <a:t>Създаване на безопасна и комфортна среда</a:t>
            </a:r>
            <a:endParaRPr/>
          </a:p>
          <a:p>
            <a:pPr marL="342900" marR="0" lvl="0" indent="-342900" algn="l" rtl="0">
              <a:spcBef>
                <a:spcPts val="0"/>
              </a:spcBef>
              <a:spcAft>
                <a:spcPts val="0"/>
              </a:spcAft>
              <a:buClr>
                <a:schemeClr val="dk1"/>
              </a:buClr>
              <a:buSzPts val="1800"/>
              <a:buFont typeface="Arial"/>
              <a:buAutoNum type="arabicPeriod"/>
            </a:pPr>
            <a:r>
              <a:rPr lang="ru-RU" sz="1800">
                <a:solidFill>
                  <a:schemeClr val="dk1"/>
                </a:solidFill>
                <a:latin typeface="Arial"/>
                <a:ea typeface="Arial"/>
                <a:cs typeface="Arial"/>
                <a:sym typeface="Arial"/>
              </a:rPr>
              <a:t>Наблюдавайте прилагането на лекарства и поддържайте график на лечението</a:t>
            </a:r>
            <a:endParaRPr/>
          </a:p>
          <a:p>
            <a:pPr marL="342900" marR="0" lvl="0" indent="-342900" algn="l" rtl="0">
              <a:spcBef>
                <a:spcPts val="0"/>
              </a:spcBef>
              <a:spcAft>
                <a:spcPts val="0"/>
              </a:spcAft>
              <a:buClr>
                <a:schemeClr val="dk1"/>
              </a:buClr>
              <a:buSzPts val="1800"/>
              <a:buFont typeface="Arial"/>
              <a:buAutoNum type="arabicPeriod"/>
            </a:pPr>
            <a:r>
              <a:rPr lang="ru-RU" sz="1800">
                <a:solidFill>
                  <a:schemeClr val="dk1"/>
                </a:solidFill>
                <a:latin typeface="Arial"/>
                <a:ea typeface="Arial"/>
                <a:cs typeface="Arial"/>
                <a:sym typeface="Arial"/>
              </a:rPr>
              <a:t>Осигуряване на подходящо хранене и адаптирана програма за физически упражнения</a:t>
            </a:r>
            <a:endParaRPr/>
          </a:p>
          <a:p>
            <a:pPr marL="342900" marR="0" lvl="0" indent="-342900" algn="l" rtl="0">
              <a:spcBef>
                <a:spcPts val="0"/>
              </a:spcBef>
              <a:spcAft>
                <a:spcPts val="0"/>
              </a:spcAft>
              <a:buClr>
                <a:schemeClr val="dk1"/>
              </a:buClr>
              <a:buSzPts val="1800"/>
              <a:buFont typeface="Arial"/>
              <a:buAutoNum type="arabicPeriod"/>
            </a:pPr>
            <a:r>
              <a:rPr lang="ru-RU" sz="1800">
                <a:solidFill>
                  <a:schemeClr val="dk1"/>
                </a:solidFill>
                <a:latin typeface="Arial"/>
                <a:ea typeface="Arial"/>
                <a:cs typeface="Arial"/>
                <a:sym typeface="Arial"/>
              </a:rPr>
              <a:t>Осигуряване на емоционална и социална подкрепа </a:t>
            </a:r>
            <a:r>
              <a:rPr lang="ru-RU" sz="1800" b="1">
                <a:solidFill>
                  <a:schemeClr val="dk1"/>
                </a:solidFill>
                <a:latin typeface="Arial"/>
                <a:ea typeface="Arial"/>
                <a:cs typeface="Arial"/>
                <a:sym typeface="Arial"/>
              </a:rPr>
              <a:t>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92" name="Google Shape;192;p4"/>
          <p:cNvPicPr preferRelativeResize="0"/>
          <p:nvPr/>
        </p:nvPicPr>
        <p:blipFill rotWithShape="1">
          <a:blip r:embed="rId3">
            <a:alphaModFix/>
          </a:blip>
          <a:srcRect/>
          <a:stretch/>
        </p:blipFill>
        <p:spPr>
          <a:xfrm>
            <a:off x="4828032" y="4899827"/>
            <a:ext cx="2808732" cy="1872488"/>
          </a:xfrm>
          <a:prstGeom prst="rect">
            <a:avLst/>
          </a:prstGeom>
          <a:noFill/>
          <a:ln>
            <a:noFill/>
          </a:ln>
        </p:spPr>
      </p:pic>
      <p:sp>
        <p:nvSpPr>
          <p:cNvPr id="193" name="Google Shape;193;p4"/>
          <p:cNvSpPr/>
          <p:nvPr/>
        </p:nvSpPr>
        <p:spPr>
          <a:xfrm>
            <a:off x="631208" y="1801383"/>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p:nvPr/>
        </p:nvSpPr>
        <p:spPr>
          <a:xfrm>
            <a:off x="429365" y="1778990"/>
            <a:ext cx="92619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ru-RU" sz="1800" b="1">
                <a:solidFill>
                  <a:schemeClr val="dk1"/>
                </a:solidFill>
                <a:latin typeface="Arial"/>
                <a:ea typeface="Arial"/>
                <a:cs typeface="Arial"/>
                <a:sym typeface="Arial"/>
              </a:rPr>
              <a:t>Когнитивно развитие </a:t>
            </a:r>
            <a:r>
              <a:rPr lang="ru-RU" sz="1800">
                <a:solidFill>
                  <a:schemeClr val="dk1"/>
                </a:solidFill>
                <a:latin typeface="Arial"/>
                <a:ea typeface="Arial"/>
                <a:cs typeface="Arial"/>
                <a:sym typeface="Arial"/>
              </a:rPr>
              <a:t>при възрастните хора е аспект, който се отнася до промените и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когнитивните трансформации, които настъпват с остаряването. Някои от основните проблеми, с които възрастните хора могат да се сблъскат по отношение на когнитивното развитие, могат да бъдат:</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Памет</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Мислене и решаване на проблеми</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Когнитивна гъвкавост</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Вниманието</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3">
            <a:alphaModFix/>
          </a:blip>
          <a:srcRect/>
          <a:stretch/>
        </p:blipFill>
        <p:spPr>
          <a:xfrm>
            <a:off x="5266944" y="4648200"/>
            <a:ext cx="2209800" cy="220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p:nvPr/>
        </p:nvSpPr>
        <p:spPr>
          <a:xfrm>
            <a:off x="870433" y="1801383"/>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                  Практически приложения в когнитивното развитие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Създаване на позната и структурирана среда </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Ясна и адаптирана комуникация </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Когнитивна стимулация и подходящи дейности</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Емоционална подкрепа и социална помощ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 name="Google Shape;207;p6"/>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8" name="Google Shape;208;p6"/>
          <p:cNvPicPr preferRelativeResize="0"/>
          <p:nvPr/>
        </p:nvPicPr>
        <p:blipFill rotWithShape="1">
          <a:blip r:embed="rId3">
            <a:alphaModFix/>
          </a:blip>
          <a:srcRect/>
          <a:stretch/>
        </p:blipFill>
        <p:spPr>
          <a:xfrm>
            <a:off x="4589776" y="4063540"/>
            <a:ext cx="3046988"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p:nvPr/>
        </p:nvSpPr>
        <p:spPr>
          <a:xfrm>
            <a:off x="828039" y="1810527"/>
            <a:ext cx="92618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Психосоциално развитие </a:t>
            </a:r>
            <a:r>
              <a:rPr lang="ru-RU" sz="1800">
                <a:solidFill>
                  <a:schemeClr val="dk1"/>
                </a:solidFill>
                <a:latin typeface="Arial"/>
                <a:ea typeface="Arial"/>
                <a:cs typeface="Arial"/>
                <a:sym typeface="Arial"/>
              </a:rPr>
              <a:t>при възрастните хора се отнася до промените и социалните и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емоционалната адаптация, която настъпва с остаряването на човека.</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Ето някои важни аспекти на психосоциалното развитие при възрастните хора:</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Социални взаимоотношения</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Лична идентичност</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Адаптиране към промените</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Емоционално развитие</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Мъдрост и удовлетвореност от живота</a:t>
            </a:r>
            <a:endParaRPr sz="1800">
              <a:solidFill>
                <a:schemeClr val="dk1"/>
              </a:solidFill>
              <a:latin typeface="Arial"/>
              <a:ea typeface="Arial"/>
              <a:cs typeface="Arial"/>
              <a:sym typeface="Arial"/>
            </a:endParaRPr>
          </a:p>
        </p:txBody>
      </p:sp>
      <p:pic>
        <p:nvPicPr>
          <p:cNvPr id="215" name="Google Shape;215;p7"/>
          <p:cNvPicPr preferRelativeResize="0"/>
          <p:nvPr/>
        </p:nvPicPr>
        <p:blipFill rotWithShape="1">
          <a:blip r:embed="rId3">
            <a:alphaModFix/>
          </a:blip>
          <a:srcRect/>
          <a:stretch/>
        </p:blipFill>
        <p:spPr>
          <a:xfrm>
            <a:off x="5458968" y="4576572"/>
            <a:ext cx="2162556" cy="2162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p:nvPr/>
        </p:nvSpPr>
        <p:spPr>
          <a:xfrm>
            <a:off x="852145" y="1828815"/>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ru-RU" sz="1800">
                <a:solidFill>
                  <a:srgbClr val="000000"/>
                </a:solidFill>
                <a:latin typeface="Arial"/>
                <a:ea typeface="Arial"/>
                <a:cs typeface="Arial"/>
                <a:sym typeface="Arial"/>
              </a:rPr>
              <a:t>               </a:t>
            </a:r>
            <a:r>
              <a:rPr lang="ru-RU" sz="1800" b="1">
                <a:solidFill>
                  <a:schemeClr val="dk1"/>
                </a:solidFill>
                <a:latin typeface="Arial"/>
                <a:ea typeface="Arial"/>
                <a:cs typeface="Arial"/>
                <a:sym typeface="Arial"/>
              </a:rPr>
              <a:t> Практически приложения в психосоциалното развитие</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Зачитане на автономността и независимостта </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Поддържане на социални връзки и взаимоотношения </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Насърчаване на активността и участието в интереси и хобита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8"/>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3" name="Google Shape;223;p8"/>
          <p:cNvPicPr preferRelativeResize="0"/>
          <p:nvPr/>
        </p:nvPicPr>
        <p:blipFill rotWithShape="1">
          <a:blip r:embed="rId3">
            <a:alphaModFix/>
          </a:blip>
          <a:srcRect/>
          <a:stretch/>
        </p:blipFill>
        <p:spPr>
          <a:xfrm>
            <a:off x="4607360" y="3844175"/>
            <a:ext cx="3046988" cy="203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p:nvPr/>
        </p:nvSpPr>
        <p:spPr>
          <a:xfrm>
            <a:off x="870433" y="1801383"/>
            <a:ext cx="92618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Морално развитие </a:t>
            </a:r>
            <a:r>
              <a:rPr lang="ru-RU" sz="1800">
                <a:solidFill>
                  <a:schemeClr val="dk1"/>
                </a:solidFill>
                <a:latin typeface="Arial"/>
                <a:ea typeface="Arial"/>
                <a:cs typeface="Arial"/>
                <a:sym typeface="Arial"/>
              </a:rPr>
              <a:t>тя се отнася до промени и трансформации в съзнанието морални </a:t>
            </a:r>
            <a:endParaRPr/>
          </a:p>
          <a:p>
            <a:pPr marL="0" marR="0" lvl="0" indent="0" algn="l" rtl="0">
              <a:spcBef>
                <a:spcPts val="0"/>
              </a:spcBef>
              <a:spcAft>
                <a:spcPts val="0"/>
              </a:spcAft>
              <a:buNone/>
            </a:pPr>
            <a:r>
              <a:rPr lang="ru-RU" sz="1800">
                <a:solidFill>
                  <a:schemeClr val="dk1"/>
                </a:solidFill>
                <a:latin typeface="Arial"/>
                <a:ea typeface="Arial"/>
                <a:cs typeface="Arial"/>
                <a:sym typeface="Arial"/>
              </a:rPr>
              <a:t>и в оценката на моралните ценности и поведението с напредването на възрастта. Ето някои значими аспекти на моралното развитие при възрастните хора:</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Размисъл върху ценностите и принципите</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Морална мъдрост</a:t>
            </a:r>
            <a:endParaRPr/>
          </a:p>
          <a:p>
            <a:pPr marL="342900" marR="0" lvl="0" indent="-342900" algn="l" rtl="0">
              <a:spcBef>
                <a:spcPts val="0"/>
              </a:spcBef>
              <a:spcAft>
                <a:spcPts val="0"/>
              </a:spcAft>
              <a:buClr>
                <a:schemeClr val="dk1"/>
              </a:buClr>
              <a:buSzPts val="1800"/>
              <a:buFont typeface="Play"/>
              <a:buAutoNum type="arabicPeriod"/>
            </a:pPr>
            <a:r>
              <a:rPr lang="ru-RU" sz="1800">
                <a:solidFill>
                  <a:schemeClr val="dk1"/>
                </a:solidFill>
                <a:latin typeface="Arial"/>
                <a:ea typeface="Arial"/>
                <a:cs typeface="Arial"/>
                <a:sym typeface="Arial"/>
              </a:rPr>
              <a:t>Емпатия и състрадание</a:t>
            </a:r>
            <a:endParaRPr sz="1800">
              <a:solidFill>
                <a:schemeClr val="dk1"/>
              </a:solidFill>
              <a:latin typeface="Arial"/>
              <a:ea typeface="Arial"/>
              <a:cs typeface="Arial"/>
              <a:sym typeface="Arial"/>
            </a:endParaRPr>
          </a:p>
        </p:txBody>
      </p:sp>
      <p:pic>
        <p:nvPicPr>
          <p:cNvPr id="230" name="Google Shape;230;p9"/>
          <p:cNvPicPr preferRelativeResize="0"/>
          <p:nvPr/>
        </p:nvPicPr>
        <p:blipFill rotWithShape="1">
          <a:blip r:embed="rId3">
            <a:alphaModFix/>
          </a:blip>
          <a:srcRect/>
          <a:stretch/>
        </p:blipFill>
        <p:spPr>
          <a:xfrm>
            <a:off x="4910328" y="4265676"/>
            <a:ext cx="2592324" cy="2592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Widescreen</PresentationFormat>
  <Paragraphs>300</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Batang</vt:lpstr>
      <vt:lpstr>Open Sans</vt:lpstr>
      <vt:lpstr>Noto Sans Symbols</vt:lpstr>
      <vt:lpstr>Calibri</vt:lpstr>
      <vt:lpstr>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user</cp:lastModifiedBy>
  <cp:revision>1</cp:revision>
  <dcterms:created xsi:type="dcterms:W3CDTF">2023-11-20T16:36:50Z</dcterms:created>
  <dcterms:modified xsi:type="dcterms:W3CDTF">2024-09-04T10:39:15Z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