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embeddedFontLst>
    <p:embeddedFont>
      <p:font typeface="Quattrocento Sans" panose="020B0604020202020204" charset="0"/>
      <p:regular r:id="rId39"/>
      <p:bold r:id="rId40"/>
      <p:italic r:id="rId41"/>
      <p:boldItalic r:id="rId42"/>
    </p:embeddedFont>
    <p:embeddedFont>
      <p:font typeface="Open Sans" panose="020B0604020202020204" charset="0"/>
      <p:regular r:id="rId43"/>
      <p:bold r:id="rId44"/>
      <p:italic r:id="rId45"/>
      <p:boldItalic r:id="rId46"/>
    </p:embeddedFont>
    <p:embeddedFont>
      <p:font typeface="Calibri" panose="020F050202020403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jVPKUxaj5iqlOH2jEmsHuTUqft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84336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80813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2" name="Google Shape;23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78633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L'invecchiamento della popolazione è riconosciuto come una tendenza demografica globale, che ha un impatto sui sistemi di welfare sociale ed economico. In questo contesto, sono state definite strategie europee e globali per affrontare le sfide dell'invecchiamento della popolazione e promuovere un invecchiamento attivo e in buona salute. </a:t>
            </a:r>
            <a:endParaRPr/>
          </a:p>
        </p:txBody>
      </p:sp>
      <p:sp>
        <p:nvSpPr>
          <p:cNvPr id="238" name="Google Shape;23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4010761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Gli Obiettivi di Sviluppo Sostenibile (SDGs), in particolare l'Obiettivo 3 (Buona salute e benessere) e l'Obiettivo 11 (Città e comunità sostenibili), affrontano le sfide dell'invecchiamento e promuovono un invecchiamento attivo e sano.</a:t>
            </a:r>
            <a:endParaRPr/>
          </a:p>
        </p:txBody>
      </p:sp>
      <p:sp>
        <p:nvSpPr>
          <p:cNvPr id="251" name="Google Shape;25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2471224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In Spagna, Italia, Romania e Bulgaria è stata posta una notevole enfasi sulla comprensione e sull'attuazione degli Obiettivi di Sviluppo Sostenibile (SDGs). Questi Paesi considerano gli SDGs come un quadro globale che affronta le sfide socio-economiche, ambientali e sanitarie e si impegnano a realizzarli.</a:t>
            </a:r>
            <a:endParaRPr/>
          </a:p>
        </p:txBody>
      </p:sp>
      <p:sp>
        <p:nvSpPr>
          <p:cNvPr id="262" name="Google Shape;26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2839555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50618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La Spagna è impegnata a garantire una vita sana e il benessere per tutte le età, con particolare attenzione alla qualità dell'assistenza sanitaria e alla riduzione delle disuguaglianze sanitarie tra le diverse regioni. Anche la pianificazione urbana sostenibile e il miglioramento della vita cittadina sono priorità. Il Paese ha sviluppato un sistema completo di assistenza agli anziani, che comprende case di riposo, centri diurni e servizi di assistenza domiciliare, con investimenti continui per migliorare la qualità e l'accessibilità. </a:t>
            </a:r>
            <a:endParaRPr/>
          </a:p>
        </p:txBody>
      </p:sp>
      <p:sp>
        <p:nvSpPr>
          <p:cNvPr id="277" name="Google Shape;27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2989536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La Spagna attua programmi di prevenzione e promozione della salute degli anziani, come l'iniziativa "Active Aging", uno sforzo di collaborazione a livello regionale e locale che prevede una serie di attività e servizi per promuovere un invecchiamento sano e attivo.</a:t>
            </a:r>
            <a:endParaRPr/>
          </a:p>
        </p:txBody>
      </p:sp>
      <p:sp>
        <p:nvSpPr>
          <p:cNvPr id="286" name="Google Shape;28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2627608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152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L'Italia rimane impegnata nella promozione della salute e nella prevenzione delle malattie, attuando politiche per affrontare questioni sanitarie specifiche, in particolare quelle riguardanti l'invecchiamento della popolazione.</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Il Paese pone una forte enfasi sul mantenimento di stili di vita sani, incoraggiando pratiche come una dieta equilibrata e una regolare attività fisica.</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L'Italia si impegna a migliorare la qualità della vita degli anziani attraverso la fornitura di servizi di assistenza e l'attuazione di programmi di invecchiamento attivo.</a:t>
            </a:r>
            <a:endParaRPr/>
          </a:p>
        </p:txBody>
      </p:sp>
      <p:sp>
        <p:nvSpPr>
          <p:cNvPr id="300" name="Google Shape;30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755137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0994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Questo modulo fornisce una panoramica su</a:t>
            </a:r>
            <a:endParaRPr/>
          </a:p>
        </p:txBody>
      </p:sp>
      <p:sp>
        <p:nvSpPr>
          <p:cNvPr id="160" name="Google Shape;16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1372170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La Romania ha compiuto notevoli passi avanti nel potenziamento dei sistemi di assistenza sanitaria e sociale.</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Il Paese lavora attivamente alla prevenzione delle malattie e alla promozione di stili di vita sani, con particolare attenzione alle sfide sanitarie nelle aree rurali e alla popolazione adulta più anziana.</a:t>
            </a:r>
            <a:endParaRPr/>
          </a:p>
        </p:txBody>
      </p:sp>
      <p:sp>
        <p:nvSpPr>
          <p:cNvPr id="314" name="Google Shape;31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1853225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Sono stati stanziati fondi speciali per le infrastrutture di assistenza sociale, compresa la costruzione di centri diurni per anziani.</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Le continue iniziative di finanziamento incoraggiano i partenariati pubblico-privato per far progredire ulteriormente l'assistenza sociale nel Paese.</a:t>
            </a:r>
            <a:endParaRPr/>
          </a:p>
        </p:txBody>
      </p:sp>
      <p:sp>
        <p:nvSpPr>
          <p:cNvPr id="323" name="Google Shape;32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518603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20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La Bulgaria sta migliorando attivamente il proprio sistema sanitario e promuovendo la prevenzione delle malattie.</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Il Paese ha introdotto programmi di salute pubblica nel 2023 per affrontare sfide sanitarie specifiche e dà priorità alla salute di tutte le fasce d'età, con un'enfasi particolare sul miglioramento dell'assistenza agli individui più anziani.</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La Bulgaria pone l'accento sui servizi di assistenza a lungo termine e promuove una vita indipendente per le popolazioni più anziane, oltre a sottolineare l'importanza dell'attività fisica e di un'assistenza sanitaria di qualità, soprattutto in età avanzata.</a:t>
            </a:r>
            <a:endParaRPr/>
          </a:p>
        </p:txBody>
      </p:sp>
      <p:sp>
        <p:nvSpPr>
          <p:cNvPr id="337" name="Google Shape;33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1056335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5" name="Google Shape;34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3174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L'invecchiamento della popolazione è una tendenza significativa nell'Unione Europea, che interessa Paesi come la Germania, l'Italia e la Spagna, che registrano un rapido aumento della percentuale di anziani. Le politiche che promuovono l'invecchiamento attivo, come le attività fisiche adattate, sono prevalenti in Paesi come la Svezia e la Danimarca. Tuttavia, in Paesi come la Romania, la Bulgaria, la Slovacchia e l'Italia, una percentuale minore della popolazione percepisce le opportunità di fare attività fisica. </a:t>
            </a:r>
            <a:endParaRPr/>
          </a:p>
        </p:txBody>
      </p:sp>
      <p:sp>
        <p:nvSpPr>
          <p:cNvPr id="351" name="Google Shape;351;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extLst>
      <p:ext uri="{BB962C8B-B14F-4D97-AF65-F5344CB8AC3E}">
        <p14:creationId xmlns:p14="http://schemas.microsoft.com/office/powerpoint/2010/main" val="1839347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La tendenza all'invecchiamento pone delle sfide ai sistemi assistenziali e sanitari, sottolineando l'importanza di un invecchiamento sano e attivo.  L'aumento della percentuale di adulti anziani richiede un adeguamento dei sistemi sanitari, sociali e pensionistici.</a:t>
            </a:r>
            <a:endParaRPr/>
          </a:p>
        </p:txBody>
      </p:sp>
      <p:sp>
        <p:nvSpPr>
          <p:cNvPr id="361" name="Google Shape;36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25571740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Promuovere stili di vita sani e attività fisica diventa fondamentale per il benessere generale. Sebbene l'invecchiamento comporti cambiamenti fisiologici, non è un ostacolo all'impegno nelle attività fisiche. Per questo motivo presenteremo, più avanti nel corso, una linea guida per i livelli di attività fisica raccomandati in età avanzata.</a:t>
            </a:r>
            <a:endParaRPr/>
          </a:p>
        </p:txBody>
      </p:sp>
      <p:sp>
        <p:nvSpPr>
          <p:cNvPr id="371" name="Google Shape;37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extLst>
      <p:ext uri="{BB962C8B-B14F-4D97-AF65-F5344CB8AC3E}">
        <p14:creationId xmlns:p14="http://schemas.microsoft.com/office/powerpoint/2010/main" val="1055336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2731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a:latin typeface="Calibri"/>
                <a:ea typeface="Calibri"/>
                <a:cs typeface="Calibri"/>
                <a:sym typeface="Calibri"/>
              </a:rPr>
              <a:t>L'attività fisica è influenzata da un mix di fattori esterni e personali. Alcuni determinanti esterni svolgono un ruolo essenziale per la salute individuale. </a:t>
            </a:r>
            <a:endParaRPr/>
          </a:p>
        </p:txBody>
      </p:sp>
      <p:sp>
        <p:nvSpPr>
          <p:cNvPr id="386" name="Google Shape;38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extLst>
      <p:ext uri="{BB962C8B-B14F-4D97-AF65-F5344CB8AC3E}">
        <p14:creationId xmlns:p14="http://schemas.microsoft.com/office/powerpoint/2010/main" val="3830729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del fenomeno dell'invecchiamento, esplorando gli aspetti cronologici, biologici e psicologici.</a:t>
            </a:r>
            <a:endParaRPr/>
          </a:p>
        </p:txBody>
      </p:sp>
      <p:sp>
        <p:nvSpPr>
          <p:cNvPr id="167" name="Google Shape;16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4158355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Ad esempio, alcune nazionalità tendono a praticare più sport di altre (ad esempio le nazionalità nordiche europee rispetto alle nazionalità mediterranee). Per esempio, uno studio condotto in Brasile ha riscontrato disparità regionali, con gli individui delle regioni settentrionali più propensi a essere inattivi. </a:t>
            </a:r>
            <a:endParaRPr/>
          </a:p>
        </p:txBody>
      </p:sp>
      <p:sp>
        <p:nvSpPr>
          <p:cNvPr id="394" name="Google Shape;39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4262556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Questi risultati sono prevedibili se si considerano i vari fattori che influenzano la partecipazione alle attività fisiche; </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Lo sviluppo economico e l'accessibilità delle risorse variano da Paese a Paese. Alcune aree rurali possono avere un accesso limitato alle strutture e ai programmi sportivi rispetto alle regioni urbane o più sviluppate.</a:t>
            </a:r>
            <a:endParaRPr/>
          </a:p>
        </p:txBody>
      </p:sp>
      <p:sp>
        <p:nvSpPr>
          <p:cNvPr id="403" name="Google Shape;40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3818059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Gli atteggiamenti culturali nei confronti dell'attività fisica sono diversi a livello globale. Alcune culture danno priorità e promuovono uno stile di vita attivo e sano, mentre altre possono non dare lo stesso valore all'attività fisica.</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L'ambiente fisico e geografico influenza le opportunità di partecipazione sportiva. Le aree rurali possono mancare di infrastrutture per l'attività fisica, mentre alcune regioni possono favorire le attività all'aria aperta grazie agli ambienti naturali.</a:t>
            </a:r>
            <a:endParaRPr/>
          </a:p>
        </p:txBody>
      </p:sp>
      <p:sp>
        <p:nvSpPr>
          <p:cNvPr id="412" name="Google Shape;412;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extLst>
      <p:ext uri="{BB962C8B-B14F-4D97-AF65-F5344CB8AC3E}">
        <p14:creationId xmlns:p14="http://schemas.microsoft.com/office/powerpoint/2010/main" val="2355048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L'educazione e la consapevolezza dei benefici dell'attività fisica hanno un impatto sulla partecipazione sportiva. La mancanza di informazioni o di conoscenze sull'importanza dell'attività fisica per la salute può contribuire a ridurre i tassi di partecipazione in alcune aree.</a:t>
            </a:r>
            <a:endParaRPr/>
          </a:p>
        </p:txBody>
      </p:sp>
      <p:sp>
        <p:nvSpPr>
          <p:cNvPr id="421" name="Google Shape;421;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extLst>
      <p:ext uri="{BB962C8B-B14F-4D97-AF65-F5344CB8AC3E}">
        <p14:creationId xmlns:p14="http://schemas.microsoft.com/office/powerpoint/2010/main" val="2351811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Oltre a questi fattori esterni, ogni individuo ha le sue peculiarità. Questi sono i fattori personali. </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L'età e il sesso hanno un impatto sulla salute e influenzano l'attività fisica. La genetica e le condizioni di salute, ereditarie e non, possono costituire un ostacolo all'esercizio fisico quotidiano.</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Inoltre, nel corso degli anni, gli uomini sono meno sedentari delle donne, in tutte le fasce d'età, forse perché le donne hanno meno tempo libero da dedicare al tempo libero o allo sport. </a:t>
            </a:r>
            <a:endParaRPr sz="1800">
              <a:latin typeface="Calibri"/>
              <a:ea typeface="Calibri"/>
              <a:cs typeface="Calibri"/>
              <a:sym typeface="Calibri"/>
            </a:endParaRPr>
          </a:p>
        </p:txBody>
      </p:sp>
      <p:sp>
        <p:nvSpPr>
          <p:cNvPr id="430" name="Google Shape;43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extLst>
      <p:ext uri="{BB962C8B-B14F-4D97-AF65-F5344CB8AC3E}">
        <p14:creationId xmlns:p14="http://schemas.microsoft.com/office/powerpoint/2010/main" val="1665591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SzPts val="1400"/>
              <a:buNone/>
            </a:pPr>
            <a:r>
              <a:rPr lang="en-US" sz="1800">
                <a:latin typeface="Calibri"/>
                <a:ea typeface="Calibri"/>
                <a:cs typeface="Calibri"/>
                <a:sym typeface="Calibri"/>
              </a:rPr>
              <a:t>Le relazioni sociali giocano un ruolo significativo nel plasmare i comportamenti degli individui. Soprattutto in età avanzata, mantenersi socialmente attivi praticando sport può essere una grande motivazione e aiutare gli anziani a mantenere una salute migliore.</a:t>
            </a:r>
            <a:endParaRPr/>
          </a:p>
          <a:p>
            <a:pPr marL="0" lvl="0" indent="0" algn="l" rtl="0">
              <a:lnSpc>
                <a:spcPct val="107000"/>
              </a:lnSpc>
              <a:spcBef>
                <a:spcPts val="0"/>
              </a:spcBef>
              <a:spcAft>
                <a:spcPts val="0"/>
              </a:spcAft>
              <a:buSzPts val="1400"/>
              <a:buNone/>
            </a:pPr>
            <a:r>
              <a:rPr lang="en-US" sz="1800">
                <a:latin typeface="Calibri"/>
                <a:ea typeface="Calibri"/>
                <a:cs typeface="Calibri"/>
                <a:sym typeface="Calibri"/>
              </a:rPr>
              <a:t>Le persone con un livello di istruzione più elevato hanno maggiori probabilità di avere risultati migliori in termini di salute e di praticare più attività fisiche. Inoltre, i livelli di reddito determinano il grado di partecipazione all'attività fisica, che può comportare diversi costi e sfide. </a:t>
            </a:r>
            <a:endParaRPr sz="1800">
              <a:latin typeface="Calibri"/>
              <a:ea typeface="Calibri"/>
              <a:cs typeface="Calibri"/>
              <a:sym typeface="Calibri"/>
            </a:endParaRPr>
          </a:p>
        </p:txBody>
      </p:sp>
      <p:sp>
        <p:nvSpPr>
          <p:cNvPr id="439" name="Google Shape;43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extLst>
      <p:ext uri="{BB962C8B-B14F-4D97-AF65-F5344CB8AC3E}">
        <p14:creationId xmlns:p14="http://schemas.microsoft.com/office/powerpoint/2010/main" val="2346612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0">
                <a:latin typeface="Calibri"/>
                <a:ea typeface="Calibri"/>
                <a:cs typeface="Calibri"/>
                <a:sym typeface="Calibri"/>
              </a:rPr>
              <a:t>In conclusione, l'attività fisica è intrinsecamente legata a molti fattori determinanti. Alcuni sono intrinseci agli individui e altri dipendono dalle abitudini, dal background personale e professionale, dal contesto socio-demografico e politico. Le disuguaglianze sono onnipresenti, anche per quanto riguarda la salute che, di fatto, non è equamente distribuita né tra i Paesi né al loro interno, ma, come abbiamo visto, l'attività fisica è il principale alleato di una buona salute e di una vita attiva per tutta la sua durata.</a:t>
            </a:r>
            <a:endParaRPr sz="1800" b="0">
              <a:latin typeface="Calibri"/>
              <a:ea typeface="Calibri"/>
              <a:cs typeface="Calibri"/>
              <a:sym typeface="Calibri"/>
            </a:endParaRPr>
          </a:p>
        </p:txBody>
      </p:sp>
      <p:sp>
        <p:nvSpPr>
          <p:cNvPr id="448" name="Google Shape;448;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extLst>
      <p:ext uri="{BB962C8B-B14F-4D97-AF65-F5344CB8AC3E}">
        <p14:creationId xmlns:p14="http://schemas.microsoft.com/office/powerpoint/2010/main" val="189746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Esamineremo l'invecchiamento della popolazione mondiale come tendenza demografica, l'importanza dell'invecchiamento attivo e i benefici dell'attività fisica nel mitigare i problemi legati all'invecchiamento. </a:t>
            </a:r>
            <a:endParaRPr/>
          </a:p>
        </p:txBody>
      </p:sp>
      <p:sp>
        <p:nvSpPr>
          <p:cNvPr id="175" name="Google Shape;1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2683818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Il modulo approfondisce poi l'interazione tra l'attività fisica e alcuni fattori determinanti, come le predisposizioni personali e le forze esterne.</a:t>
            </a:r>
            <a:endParaRPr/>
          </a:p>
        </p:txBody>
      </p:sp>
      <p:sp>
        <p:nvSpPr>
          <p:cNvPr id="183" name="Google Shape;18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2056235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0" name="Google Shape;19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19395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Il processo di invecchiamento è una progressione naturale e graduale che comporta cambiamenti negli organi, nei tessuti e nelle cellule., </a:t>
            </a:r>
            <a:endParaRPr/>
          </a:p>
        </p:txBody>
      </p:sp>
      <p:sp>
        <p:nvSpPr>
          <p:cNvPr id="196" name="Google Shape;19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8867779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che porta a una vecchiaia caratterizzata da un indebolimento delle funzioni corporee e da un rallentamento della fisiologia. </a:t>
            </a:r>
            <a:endParaRPr/>
          </a:p>
        </p:txBody>
      </p:sp>
      <p:sp>
        <p:nvSpPr>
          <p:cNvPr id="209" name="Google Shape;20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3561092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L'età biologica è influenzata dallo stile di vita, dalle malattie e da altri fattori comuni a una determinata fascia d'età. I fattori ambientali e le abitudini personali, come l'inquinamento atmosferico, l'esposizione a sostanze, il fumo, l'alcol, le droghe, lo stress e una dieta non sana, possono accelerare l'invecchiamento. </a:t>
            </a:r>
            <a:endParaRPr/>
          </a:p>
        </p:txBody>
      </p:sp>
      <p:sp>
        <p:nvSpPr>
          <p:cNvPr id="222" name="Google Shape;22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34642811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Intro cover">
  <p:cSld name="Intro cover">
    <p:spTree>
      <p:nvGrpSpPr>
        <p:cNvPr id="1" name="Shape 21"/>
        <p:cNvGrpSpPr/>
        <p:nvPr/>
      </p:nvGrpSpPr>
      <p:grpSpPr>
        <a:xfrm>
          <a:off x="0" y="0"/>
          <a:ext cx="0" cy="0"/>
          <a:chOff x="0" y="0"/>
          <a:chExt cx="0" cy="0"/>
        </a:xfrm>
      </p:grpSpPr>
      <p:sp>
        <p:nvSpPr>
          <p:cNvPr id="22" name="Google Shape;22;p38"/>
          <p:cNvSpPr/>
          <p:nvPr/>
        </p:nvSpPr>
        <p:spPr>
          <a:xfrm rot="6866652">
            <a:off x="1721927" y="-4437494"/>
            <a:ext cx="9183179" cy="13577281"/>
          </a:xfrm>
          <a:custGeom>
            <a:avLst/>
            <a:gdLst/>
            <a:ahLst/>
            <a:cxnLst/>
            <a:rect l="l" t="t" r="r" b="b"/>
            <a:pathLst>
              <a:path w="13464022" h="19906484" extrusionOk="0">
                <a:moveTo>
                  <a:pt x="0" y="0"/>
                </a:moveTo>
                <a:lnTo>
                  <a:pt x="13464022" y="0"/>
                </a:lnTo>
                <a:lnTo>
                  <a:pt x="13464022" y="19906484"/>
                </a:lnTo>
                <a:lnTo>
                  <a:pt x="0" y="19906484"/>
                </a:lnTo>
                <a:lnTo>
                  <a:pt x="0" y="0"/>
                </a:lnTo>
                <a:close/>
              </a:path>
            </a:pathLst>
          </a:custGeom>
          <a:blipFill rotWithShape="1">
            <a:blip r:embed="rId2">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3" name="Google Shape;23;p38"/>
          <p:cNvSpPr/>
          <p:nvPr/>
        </p:nvSpPr>
        <p:spPr>
          <a:xfrm>
            <a:off x="10414" y="6151028"/>
            <a:ext cx="3171463" cy="706972"/>
          </a:xfrm>
          <a:custGeom>
            <a:avLst/>
            <a:gdLst/>
            <a:ahLst/>
            <a:cxnLst/>
            <a:rect l="l" t="t" r="r" b="b"/>
            <a:pathLst>
              <a:path w="4847341" h="1080553" extrusionOk="0">
                <a:moveTo>
                  <a:pt x="0" y="0"/>
                </a:moveTo>
                <a:lnTo>
                  <a:pt x="4847341" y="0"/>
                </a:lnTo>
                <a:lnTo>
                  <a:pt x="4847341" y="1080554"/>
                </a:lnTo>
                <a:lnTo>
                  <a:pt x="0" y="108055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24" name="Google Shape;24;p38"/>
          <p:cNvSpPr txBox="1"/>
          <p:nvPr/>
        </p:nvSpPr>
        <p:spPr>
          <a:xfrm>
            <a:off x="6712611" y="6023068"/>
            <a:ext cx="5479389" cy="962892"/>
          </a:xfrm>
          <a:prstGeom prst="rect">
            <a:avLst/>
          </a:prstGeom>
          <a:noFill/>
          <a:ln>
            <a:noFill/>
          </a:ln>
        </p:spPr>
        <p:txBody>
          <a:bodyPr spcFirstLastPara="1" wrap="square" lIns="0" tIns="0" rIns="0" bIns="0" anchor="t" anchorCtr="0">
            <a:spAutoFit/>
          </a:bodyPr>
          <a:lstStyle/>
          <a:p>
            <a:pPr marL="0" marR="0" lvl="0" indent="0" algn="l" rtl="0">
              <a:lnSpc>
                <a:spcPct val="1405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a:p>
            <a:pPr marL="0" marR="0" lvl="0" indent="0" algn="l" rtl="0">
              <a:lnSpc>
                <a:spcPct val="140500"/>
              </a:lnSpc>
              <a:spcBef>
                <a:spcPts val="0"/>
              </a:spcBef>
              <a:spcAft>
                <a:spcPts val="0"/>
              </a:spcAft>
              <a:buClr>
                <a:srgbClr val="000000"/>
              </a:buClr>
              <a:buSzPts val="1800"/>
              <a:buFont typeface="Arial"/>
              <a:buNone/>
            </a:pPr>
            <a:r>
              <a:rPr lang="en-US" sz="1800" b="0" i="0" u="none" strike="noStrike" cap="none">
                <a:solidFill>
                  <a:srgbClr val="000000"/>
                </a:solidFill>
                <a:latin typeface="Quattrocento Sans"/>
                <a:ea typeface="Quattrocento Sans"/>
                <a:cs typeface="Quattrocento Sans"/>
                <a:sym typeface="Quattrocento Sans"/>
              </a:rPr>
              <a:t>Project №2022-1-RO01-KA220-VET-000089776</a:t>
            </a:r>
            <a:endParaRPr sz="1400" b="0" i="0" u="none" strike="noStrike" cap="none">
              <a:solidFill>
                <a:srgbClr val="000000"/>
              </a:solidFill>
              <a:latin typeface="Arial"/>
              <a:ea typeface="Arial"/>
              <a:cs typeface="Arial"/>
              <a:sym typeface="Arial"/>
            </a:endParaRPr>
          </a:p>
          <a:p>
            <a:pPr marL="0" marR="0" lvl="0" indent="0" algn="l" rtl="0">
              <a:lnSpc>
                <a:spcPct val="103014"/>
              </a:lnSpc>
              <a:spcBef>
                <a:spcPts val="0"/>
              </a:spcBef>
              <a:spcAft>
                <a:spcPts val="0"/>
              </a:spcAft>
              <a:buClr>
                <a:srgbClr val="000000"/>
              </a:buClr>
              <a:buSzPts val="2455"/>
              <a:buFont typeface="Arial"/>
              <a:buNone/>
            </a:pPr>
            <a:endParaRPr sz="2455" b="0" i="0" u="none" strike="noStrike" cap="none">
              <a:solidFill>
                <a:srgbClr val="000000"/>
              </a:solidFill>
              <a:latin typeface="Open Sans"/>
              <a:ea typeface="Open Sans"/>
              <a:cs typeface="Open Sans"/>
              <a:sym typeface="Open Sans"/>
            </a:endParaRPr>
          </a:p>
        </p:txBody>
      </p:sp>
      <p:pic>
        <p:nvPicPr>
          <p:cNvPr id="25" name="Google Shape;25;p38"/>
          <p:cNvPicPr preferRelativeResize="0"/>
          <p:nvPr/>
        </p:nvPicPr>
        <p:blipFill rotWithShape="1">
          <a:blip r:embed="rId4">
            <a:alphaModFix/>
          </a:blip>
          <a:srcRect/>
          <a:stretch/>
        </p:blipFill>
        <p:spPr>
          <a:xfrm>
            <a:off x="1596146" y="1349396"/>
            <a:ext cx="4499854" cy="4499854"/>
          </a:xfrm>
          <a:prstGeom prst="rect">
            <a:avLst/>
          </a:prstGeom>
          <a:noFill/>
          <a:ln>
            <a:noFill/>
          </a:ln>
        </p:spPr>
      </p:pic>
      <p:sp>
        <p:nvSpPr>
          <p:cNvPr id="26" name="Google Shape;26;p38"/>
          <p:cNvSpPr txBox="1"/>
          <p:nvPr/>
        </p:nvSpPr>
        <p:spPr>
          <a:xfrm>
            <a:off x="6313516" y="2537494"/>
            <a:ext cx="3657607" cy="21236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000000"/>
                </a:solidFill>
                <a:latin typeface="Quattrocento Sans"/>
                <a:ea typeface="Quattrocento Sans"/>
                <a:cs typeface="Quattrocento Sans"/>
                <a:sym typeface="Quattrocento Sans"/>
              </a:rPr>
              <a:t>PHYSICAL EDUCATION OF ELDERS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500"/>
                                        <p:tgtEl>
                                          <p:spTgt spid="22"/>
                                        </p:tgtEl>
                                      </p:cBhvr>
                                    </p:animEffect>
                                  </p:childTnLst>
                                </p:cTn>
                              </p:par>
                              <p:par>
                                <p:cTn id="8" presetID="10" presetClass="entr" presetSubtype="0" fill="hold" nodeType="withEffect">
                                  <p:stCondLst>
                                    <p:cond delay="25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1250"/>
                                        <p:tgtEl>
                                          <p:spTgt spid="25"/>
                                        </p:tgtEl>
                                      </p:cBhvr>
                                    </p:animEffect>
                                  </p:childTnLst>
                                </p:cTn>
                              </p:par>
                              <p:par>
                                <p:cTn id="11" presetID="10" presetClass="entr" presetSubtype="0" fill="hold" nodeType="withEffect">
                                  <p:stCondLst>
                                    <p:cond delay="25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childTnLst>
                                </p:cTn>
                              </p:par>
                              <p:par>
                                <p:cTn id="14" presetID="10" presetClass="entr" presetSubtype="0" fill="hold" nodeType="withEffect">
                                  <p:stCondLst>
                                    <p:cond delay="5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childTnLst>
                                </p:cTn>
                              </p:par>
                              <p:par>
                                <p:cTn id="17" presetID="10" presetClass="entr" presetSubtype="0" fill="hold" nodeType="with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Vuota" type="blank">
  <p:cSld name="BLANK">
    <p:spTree>
      <p:nvGrpSpPr>
        <p:cNvPr id="1" name="Shape 113"/>
        <p:cNvGrpSpPr/>
        <p:nvPr/>
      </p:nvGrpSpPr>
      <p:grpSpPr>
        <a:xfrm>
          <a:off x="0" y="0"/>
          <a:ext cx="0" cy="0"/>
          <a:chOff x="0" y="0"/>
          <a:chExt cx="0" cy="0"/>
        </a:xfrm>
      </p:grpSpPr>
      <p:sp>
        <p:nvSpPr>
          <p:cNvPr id="114" name="Google Shape;114;p47"/>
          <p:cNvSpPr/>
          <p:nvPr/>
        </p:nvSpPr>
        <p:spPr>
          <a:xfrm>
            <a:off x="-331304" y="3820029"/>
            <a:ext cx="1007165" cy="1007165"/>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15" name="Google Shape;115;p47"/>
          <p:cNvSpPr/>
          <p:nvPr/>
        </p:nvSpPr>
        <p:spPr>
          <a:xfrm>
            <a:off x="10459283" y="5179255"/>
            <a:ext cx="3084439" cy="3084439"/>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A88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6" name="Google Shape;116;p47"/>
          <p:cNvPicPr preferRelativeResize="0"/>
          <p:nvPr/>
        </p:nvPicPr>
        <p:blipFill rotWithShape="1">
          <a:blip r:embed="rId2">
            <a:alphaModFix/>
          </a:blip>
          <a:srcRect/>
          <a:stretch/>
        </p:blipFill>
        <p:spPr>
          <a:xfrm>
            <a:off x="118872" y="6391656"/>
            <a:ext cx="1592010" cy="353780"/>
          </a:xfrm>
          <a:prstGeom prst="rect">
            <a:avLst/>
          </a:prstGeom>
          <a:noFill/>
          <a:ln>
            <a:noFill/>
          </a:ln>
        </p:spPr>
      </p:pic>
      <p:pic>
        <p:nvPicPr>
          <p:cNvPr id="117" name="Google Shape;117;p47"/>
          <p:cNvPicPr preferRelativeResize="0"/>
          <p:nvPr/>
        </p:nvPicPr>
        <p:blipFill rotWithShape="1">
          <a:blip r:embed="rId3">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Immagine con didascalia">
  <p:cSld name="Immagine con didascalia">
    <p:bg>
      <p:bgPr>
        <a:solidFill>
          <a:schemeClr val="accent5"/>
        </a:solidFill>
        <a:effectLst/>
      </p:bgPr>
    </p:bg>
    <p:spTree>
      <p:nvGrpSpPr>
        <p:cNvPr id="1" name="Shape 118"/>
        <p:cNvGrpSpPr/>
        <p:nvPr/>
      </p:nvGrpSpPr>
      <p:grpSpPr>
        <a:xfrm>
          <a:off x="0" y="0"/>
          <a:ext cx="0" cy="0"/>
          <a:chOff x="0" y="0"/>
          <a:chExt cx="0" cy="0"/>
        </a:xfrm>
      </p:grpSpPr>
      <p:sp>
        <p:nvSpPr>
          <p:cNvPr id="119" name="Google Shape;119;p48"/>
          <p:cNvSpPr/>
          <p:nvPr/>
        </p:nvSpPr>
        <p:spPr>
          <a:xfrm rot="10800000">
            <a:off x="7526012" y="6038738"/>
            <a:ext cx="1563654" cy="1563653"/>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48"/>
          <p:cNvSpPr/>
          <p:nvPr/>
        </p:nvSpPr>
        <p:spPr>
          <a:xfrm rot="10800000">
            <a:off x="10819341" y="-1018708"/>
            <a:ext cx="2926500" cy="2926500"/>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48"/>
          <p:cNvSpPr/>
          <p:nvPr/>
        </p:nvSpPr>
        <p:spPr>
          <a:xfrm rot="10800000">
            <a:off x="-563237" y="5564816"/>
            <a:ext cx="2367284" cy="2367284"/>
          </a:xfrm>
          <a:custGeom>
            <a:avLst/>
            <a:gdLst/>
            <a:ahLst/>
            <a:cxnLst/>
            <a:rect l="l" t="t" r="r" b="b"/>
            <a:pathLst>
              <a:path w="3559662" h="3559662" extrusionOk="0">
                <a:moveTo>
                  <a:pt x="0" y="0"/>
                </a:moveTo>
                <a:lnTo>
                  <a:pt x="3559662" y="0"/>
                </a:lnTo>
                <a:lnTo>
                  <a:pt x="3559662" y="3559662"/>
                </a:lnTo>
                <a:lnTo>
                  <a:pt x="0" y="3559662"/>
                </a:lnTo>
                <a:lnTo>
                  <a:pt x="0" y="0"/>
                </a:lnTo>
                <a:close/>
              </a:path>
            </a:pathLst>
          </a:custGeom>
          <a:blipFill rotWithShape="1">
            <a:blip r:embed="rId2">
              <a:alphaModFix/>
            </a:blip>
            <a:stretch>
              <a:fillRect/>
            </a:stretch>
          </a:blipFill>
          <a:ln>
            <a:noFill/>
          </a:ln>
        </p:spPr>
      </p:sp>
      <p:sp>
        <p:nvSpPr>
          <p:cNvPr id="122" name="Google Shape;122;p48"/>
          <p:cNvSpPr>
            <a:spLocks noGrp="1"/>
          </p:cNvSpPr>
          <p:nvPr>
            <p:ph type="pic" idx="2"/>
          </p:nvPr>
        </p:nvSpPr>
        <p:spPr>
          <a:xfrm>
            <a:off x="5183188" y="457201"/>
            <a:ext cx="6172200" cy="5669282"/>
          </a:xfrm>
          <a:prstGeom prst="rect">
            <a:avLst/>
          </a:prstGeom>
          <a:noFill/>
          <a:ln>
            <a:noFill/>
          </a:ln>
        </p:spPr>
      </p:sp>
      <p:sp>
        <p:nvSpPr>
          <p:cNvPr id="123" name="Google Shape;123;p48"/>
          <p:cNvSpPr txBox="1">
            <a:spLocks noGrp="1"/>
          </p:cNvSpPr>
          <p:nvPr>
            <p:ph type="body" idx="1"/>
          </p:nvPr>
        </p:nvSpPr>
        <p:spPr>
          <a:xfrm>
            <a:off x="469348" y="2057400"/>
            <a:ext cx="430267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124" name="Google Shape;124;p48"/>
          <p:cNvSpPr txBox="1"/>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3200"/>
              <a:buFont typeface="Quattrocento Sans"/>
              <a:buNone/>
            </a:pPr>
            <a:r>
              <a:rPr lang="en-US" sz="3200" b="0" i="0" u="none" strike="noStrike" cap="none">
                <a:solidFill>
                  <a:schemeClr val="dk1"/>
                </a:solidFill>
                <a:latin typeface="Quattrocento Sans"/>
                <a:ea typeface="Quattrocento Sans"/>
                <a:cs typeface="Quattrocento Sans"/>
                <a:sym typeface="Quattrocento Sans"/>
              </a:rPr>
              <a:t>CLICK TO EDIT MASTER TITLE STYLE</a:t>
            </a:r>
            <a:endParaRPr sz="1400" b="0" i="0" u="none" strike="noStrike" cap="none">
              <a:solidFill>
                <a:srgbClr val="000000"/>
              </a:solidFill>
              <a:latin typeface="Arial"/>
              <a:ea typeface="Arial"/>
              <a:cs typeface="Arial"/>
              <a:sym typeface="Arial"/>
            </a:endParaRPr>
          </a:p>
        </p:txBody>
      </p:sp>
      <p:pic>
        <p:nvPicPr>
          <p:cNvPr id="125" name="Google Shape;125;p48"/>
          <p:cNvPicPr preferRelativeResize="0"/>
          <p:nvPr/>
        </p:nvPicPr>
        <p:blipFill rotWithShape="1">
          <a:blip r:embed="rId3">
            <a:alphaModFix/>
          </a:blip>
          <a:srcRect/>
          <a:stretch/>
        </p:blipFill>
        <p:spPr>
          <a:xfrm>
            <a:off x="119193" y="6391842"/>
            <a:ext cx="1598370" cy="356616"/>
          </a:xfrm>
          <a:prstGeom prst="rect">
            <a:avLst/>
          </a:prstGeom>
          <a:noFill/>
          <a:ln>
            <a:noFill/>
          </a:ln>
        </p:spPr>
      </p:pic>
      <p:pic>
        <p:nvPicPr>
          <p:cNvPr id="126" name="Google Shape;126;p48"/>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3 Column Picture with Caption">
  <p:cSld name="3 Column Picture with Caption">
    <p:spTree>
      <p:nvGrpSpPr>
        <p:cNvPr id="1" name="Shape 127"/>
        <p:cNvGrpSpPr/>
        <p:nvPr/>
      </p:nvGrpSpPr>
      <p:grpSpPr>
        <a:xfrm>
          <a:off x="0" y="0"/>
          <a:ext cx="0" cy="0"/>
          <a:chOff x="0" y="0"/>
          <a:chExt cx="0" cy="0"/>
        </a:xfrm>
      </p:grpSpPr>
      <p:sp>
        <p:nvSpPr>
          <p:cNvPr id="128" name="Google Shape;128;p49"/>
          <p:cNvSpPr/>
          <p:nvPr/>
        </p:nvSpPr>
        <p:spPr>
          <a:xfrm>
            <a:off x="-2034429" y="-526338"/>
            <a:ext cx="2453529" cy="2453529"/>
          </a:xfrm>
          <a:custGeom>
            <a:avLst/>
            <a:gdLst/>
            <a:ahLst/>
            <a:cxnLst/>
            <a:rect l="l" t="t" r="r" b="b"/>
            <a:pathLst>
              <a:path w="3657409" h="3657409" extrusionOk="0">
                <a:moveTo>
                  <a:pt x="0" y="0"/>
                </a:moveTo>
                <a:lnTo>
                  <a:pt x="3657409" y="0"/>
                </a:lnTo>
                <a:lnTo>
                  <a:pt x="3657409" y="3657410"/>
                </a:lnTo>
                <a:lnTo>
                  <a:pt x="0" y="3657410"/>
                </a:lnTo>
                <a:lnTo>
                  <a:pt x="0" y="0"/>
                </a:lnTo>
                <a:close/>
              </a:path>
            </a:pathLst>
          </a:custGeom>
          <a:blipFill rotWithShape="1">
            <a:blip r:embed="rId2">
              <a:alphaModFix/>
            </a:blip>
            <a:stretch>
              <a:fillRect/>
            </a:stretch>
          </a:blipFill>
          <a:ln>
            <a:noFill/>
          </a:ln>
        </p:spPr>
      </p:sp>
      <p:sp>
        <p:nvSpPr>
          <p:cNvPr id="129" name="Google Shape;129;p49"/>
          <p:cNvSpPr>
            <a:spLocks noGrp="1"/>
          </p:cNvSpPr>
          <p:nvPr>
            <p:ph type="pic" idx="2"/>
          </p:nvPr>
        </p:nvSpPr>
        <p:spPr>
          <a:xfrm>
            <a:off x="662537" y="1402903"/>
            <a:ext cx="3284538" cy="3027362"/>
          </a:xfrm>
          <a:prstGeom prst="rect">
            <a:avLst/>
          </a:prstGeom>
          <a:noFill/>
          <a:ln>
            <a:noFill/>
          </a:ln>
        </p:spPr>
      </p:sp>
      <p:sp>
        <p:nvSpPr>
          <p:cNvPr id="130" name="Google Shape;130;p49"/>
          <p:cNvSpPr>
            <a:spLocks noGrp="1"/>
          </p:cNvSpPr>
          <p:nvPr>
            <p:ph type="pic" idx="3"/>
          </p:nvPr>
        </p:nvSpPr>
        <p:spPr>
          <a:xfrm>
            <a:off x="4453731" y="1402903"/>
            <a:ext cx="3284538" cy="3027362"/>
          </a:xfrm>
          <a:prstGeom prst="rect">
            <a:avLst/>
          </a:prstGeom>
          <a:noFill/>
          <a:ln>
            <a:noFill/>
          </a:ln>
        </p:spPr>
      </p:sp>
      <p:sp>
        <p:nvSpPr>
          <p:cNvPr id="131" name="Google Shape;131;p49"/>
          <p:cNvSpPr>
            <a:spLocks noGrp="1"/>
          </p:cNvSpPr>
          <p:nvPr>
            <p:ph type="pic" idx="4"/>
          </p:nvPr>
        </p:nvSpPr>
        <p:spPr>
          <a:xfrm>
            <a:off x="8244925" y="1402903"/>
            <a:ext cx="3284538" cy="3027362"/>
          </a:xfrm>
          <a:prstGeom prst="rect">
            <a:avLst/>
          </a:prstGeom>
          <a:noFill/>
          <a:ln>
            <a:noFill/>
          </a:ln>
        </p:spPr>
      </p:sp>
      <p:sp>
        <p:nvSpPr>
          <p:cNvPr id="132" name="Google Shape;132;p49"/>
          <p:cNvSpPr txBox="1">
            <a:spLocks noGrp="1"/>
          </p:cNvSpPr>
          <p:nvPr>
            <p:ph type="title"/>
          </p:nvPr>
        </p:nvSpPr>
        <p:spPr>
          <a:xfrm>
            <a:off x="662537" y="527357"/>
            <a:ext cx="8230769" cy="79541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Quattrocento Sans"/>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49"/>
          <p:cNvSpPr txBox="1">
            <a:spLocks noGrp="1"/>
          </p:cNvSpPr>
          <p:nvPr>
            <p:ph type="body" idx="1"/>
          </p:nvPr>
        </p:nvSpPr>
        <p:spPr>
          <a:xfrm>
            <a:off x="662537" y="4530616"/>
            <a:ext cx="3284538" cy="1678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accent4"/>
              </a:buClr>
              <a:buSzPts val="1800"/>
              <a:buNone/>
              <a:defRPr sz="1800">
                <a:solidFill>
                  <a:schemeClr val="accent4"/>
                </a:solidFill>
              </a:defRPr>
            </a:lvl2pPr>
            <a:lvl3pPr marL="1371600" lvl="2" indent="-228600" algn="l">
              <a:lnSpc>
                <a:spcPct val="90000"/>
              </a:lnSpc>
              <a:spcBef>
                <a:spcPts val="500"/>
              </a:spcBef>
              <a:spcAft>
                <a:spcPts val="0"/>
              </a:spcAft>
              <a:buClr>
                <a:schemeClr val="accent4"/>
              </a:buClr>
              <a:buSzPts val="1600"/>
              <a:buNone/>
              <a:defRPr sz="1600">
                <a:solidFill>
                  <a:schemeClr val="accent4"/>
                </a:solidFill>
              </a:defRPr>
            </a:lvl3pPr>
            <a:lvl4pPr marL="1828800" lvl="3" indent="-228600" algn="l">
              <a:lnSpc>
                <a:spcPct val="90000"/>
              </a:lnSpc>
              <a:spcBef>
                <a:spcPts val="500"/>
              </a:spcBef>
              <a:spcAft>
                <a:spcPts val="0"/>
              </a:spcAft>
              <a:buClr>
                <a:schemeClr val="accent4"/>
              </a:buClr>
              <a:buSzPts val="1400"/>
              <a:buNone/>
              <a:defRPr sz="1400">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4" name="Google Shape;134;p49"/>
          <p:cNvSpPr txBox="1">
            <a:spLocks noGrp="1"/>
          </p:cNvSpPr>
          <p:nvPr>
            <p:ph type="body" idx="5"/>
          </p:nvPr>
        </p:nvSpPr>
        <p:spPr>
          <a:xfrm>
            <a:off x="4453731" y="4553951"/>
            <a:ext cx="3284538" cy="1678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accent4"/>
              </a:buClr>
              <a:buSzPts val="1800"/>
              <a:buNone/>
              <a:defRPr sz="1800">
                <a:solidFill>
                  <a:schemeClr val="accent4"/>
                </a:solidFill>
              </a:defRPr>
            </a:lvl2pPr>
            <a:lvl3pPr marL="1371600" lvl="2" indent="-228600" algn="l">
              <a:lnSpc>
                <a:spcPct val="90000"/>
              </a:lnSpc>
              <a:spcBef>
                <a:spcPts val="500"/>
              </a:spcBef>
              <a:spcAft>
                <a:spcPts val="0"/>
              </a:spcAft>
              <a:buClr>
                <a:schemeClr val="accent4"/>
              </a:buClr>
              <a:buSzPts val="1600"/>
              <a:buNone/>
              <a:defRPr sz="1600">
                <a:solidFill>
                  <a:schemeClr val="accent4"/>
                </a:solidFill>
              </a:defRPr>
            </a:lvl3pPr>
            <a:lvl4pPr marL="1828800" lvl="3" indent="-228600" algn="l">
              <a:lnSpc>
                <a:spcPct val="90000"/>
              </a:lnSpc>
              <a:spcBef>
                <a:spcPts val="500"/>
              </a:spcBef>
              <a:spcAft>
                <a:spcPts val="0"/>
              </a:spcAft>
              <a:buClr>
                <a:schemeClr val="accent4"/>
              </a:buClr>
              <a:buSzPts val="1400"/>
              <a:buNone/>
              <a:defRPr sz="1400">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35" name="Google Shape;135;p49"/>
          <p:cNvSpPr txBox="1">
            <a:spLocks noGrp="1"/>
          </p:cNvSpPr>
          <p:nvPr>
            <p:ph type="body" idx="6"/>
          </p:nvPr>
        </p:nvSpPr>
        <p:spPr>
          <a:xfrm>
            <a:off x="8244925" y="4577287"/>
            <a:ext cx="3284538" cy="1678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defRPr>
            </a:lvl1pPr>
            <a:lvl2pPr marL="914400" lvl="1" indent="-228600" algn="l">
              <a:lnSpc>
                <a:spcPct val="90000"/>
              </a:lnSpc>
              <a:spcBef>
                <a:spcPts val="500"/>
              </a:spcBef>
              <a:spcAft>
                <a:spcPts val="0"/>
              </a:spcAft>
              <a:buClr>
                <a:schemeClr val="accent4"/>
              </a:buClr>
              <a:buSzPts val="1800"/>
              <a:buNone/>
              <a:defRPr sz="1800">
                <a:solidFill>
                  <a:schemeClr val="accent4"/>
                </a:solidFill>
              </a:defRPr>
            </a:lvl2pPr>
            <a:lvl3pPr marL="1371600" lvl="2" indent="-228600" algn="l">
              <a:lnSpc>
                <a:spcPct val="90000"/>
              </a:lnSpc>
              <a:spcBef>
                <a:spcPts val="500"/>
              </a:spcBef>
              <a:spcAft>
                <a:spcPts val="0"/>
              </a:spcAft>
              <a:buClr>
                <a:schemeClr val="accent4"/>
              </a:buClr>
              <a:buSzPts val="1600"/>
              <a:buNone/>
              <a:defRPr sz="1600">
                <a:solidFill>
                  <a:schemeClr val="accent4"/>
                </a:solidFill>
              </a:defRPr>
            </a:lvl3pPr>
            <a:lvl4pPr marL="1828800" lvl="3" indent="-228600" algn="l">
              <a:lnSpc>
                <a:spcPct val="90000"/>
              </a:lnSpc>
              <a:spcBef>
                <a:spcPts val="500"/>
              </a:spcBef>
              <a:spcAft>
                <a:spcPts val="0"/>
              </a:spcAft>
              <a:buClr>
                <a:schemeClr val="accent4"/>
              </a:buClr>
              <a:buSzPts val="1400"/>
              <a:buNone/>
              <a:defRPr sz="1400">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36" name="Google Shape;136;p49"/>
          <p:cNvPicPr preferRelativeResize="0"/>
          <p:nvPr/>
        </p:nvPicPr>
        <p:blipFill rotWithShape="1">
          <a:blip r:embed="rId3">
            <a:alphaModFix/>
          </a:blip>
          <a:srcRect/>
          <a:stretch/>
        </p:blipFill>
        <p:spPr>
          <a:xfrm>
            <a:off x="118872" y="6391656"/>
            <a:ext cx="1592010" cy="353780"/>
          </a:xfrm>
          <a:prstGeom prst="rect">
            <a:avLst/>
          </a:prstGeom>
          <a:noFill/>
          <a:ln>
            <a:noFill/>
          </a:ln>
        </p:spPr>
      </p:pic>
      <p:sp>
        <p:nvSpPr>
          <p:cNvPr id="137" name="Google Shape;137;p49"/>
          <p:cNvSpPr/>
          <p:nvPr/>
        </p:nvSpPr>
        <p:spPr>
          <a:xfrm>
            <a:off x="11720535" y="527357"/>
            <a:ext cx="1266258" cy="1266258"/>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49"/>
          <p:cNvSpPr/>
          <p:nvPr/>
        </p:nvSpPr>
        <p:spPr>
          <a:xfrm>
            <a:off x="10504864" y="-1770634"/>
            <a:ext cx="2952056" cy="295205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9" name="Google Shape;139;p49"/>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3 Column Graphics with Caption">
  <p:cSld name="3 Column Graphics with Caption">
    <p:spTree>
      <p:nvGrpSpPr>
        <p:cNvPr id="1" name="Shape 140"/>
        <p:cNvGrpSpPr/>
        <p:nvPr/>
      </p:nvGrpSpPr>
      <p:grpSpPr>
        <a:xfrm>
          <a:off x="0" y="0"/>
          <a:ext cx="0" cy="0"/>
          <a:chOff x="0" y="0"/>
          <a:chExt cx="0" cy="0"/>
        </a:xfrm>
      </p:grpSpPr>
      <p:sp>
        <p:nvSpPr>
          <p:cNvPr id="141" name="Google Shape;141;p50"/>
          <p:cNvSpPr/>
          <p:nvPr/>
        </p:nvSpPr>
        <p:spPr>
          <a:xfrm>
            <a:off x="-2034429" y="-526338"/>
            <a:ext cx="2453529" cy="2453529"/>
          </a:xfrm>
          <a:custGeom>
            <a:avLst/>
            <a:gdLst/>
            <a:ahLst/>
            <a:cxnLst/>
            <a:rect l="l" t="t" r="r" b="b"/>
            <a:pathLst>
              <a:path w="3657409" h="3657409" extrusionOk="0">
                <a:moveTo>
                  <a:pt x="0" y="0"/>
                </a:moveTo>
                <a:lnTo>
                  <a:pt x="3657409" y="0"/>
                </a:lnTo>
                <a:lnTo>
                  <a:pt x="3657409" y="3657410"/>
                </a:lnTo>
                <a:lnTo>
                  <a:pt x="0" y="3657410"/>
                </a:lnTo>
                <a:lnTo>
                  <a:pt x="0" y="0"/>
                </a:lnTo>
                <a:close/>
              </a:path>
            </a:pathLst>
          </a:custGeom>
          <a:blipFill rotWithShape="1">
            <a:blip r:embed="rId2">
              <a:alphaModFix/>
            </a:blip>
            <a:stretch>
              <a:fillRect/>
            </a:stretch>
          </a:blipFill>
          <a:ln>
            <a:noFill/>
          </a:ln>
        </p:spPr>
      </p:sp>
      <p:sp>
        <p:nvSpPr>
          <p:cNvPr id="142" name="Google Shape;142;p50"/>
          <p:cNvSpPr/>
          <p:nvPr/>
        </p:nvSpPr>
        <p:spPr>
          <a:xfrm>
            <a:off x="11720535" y="527357"/>
            <a:ext cx="1266258" cy="1266258"/>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50"/>
          <p:cNvSpPr/>
          <p:nvPr/>
        </p:nvSpPr>
        <p:spPr>
          <a:xfrm>
            <a:off x="10504864" y="-1770634"/>
            <a:ext cx="2952056" cy="295205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50"/>
          <p:cNvSpPr txBox="1">
            <a:spLocks noGrp="1"/>
          </p:cNvSpPr>
          <p:nvPr>
            <p:ph type="title"/>
          </p:nvPr>
        </p:nvSpPr>
        <p:spPr>
          <a:xfrm>
            <a:off x="662537" y="527357"/>
            <a:ext cx="8230769" cy="79541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Quattrocento Sans"/>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50"/>
          <p:cNvSpPr txBox="1">
            <a:spLocks noGrp="1"/>
          </p:cNvSpPr>
          <p:nvPr>
            <p:ph type="body" idx="1"/>
          </p:nvPr>
        </p:nvSpPr>
        <p:spPr>
          <a:xfrm>
            <a:off x="662537" y="4530616"/>
            <a:ext cx="3284538" cy="1678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1800"/>
              <a:buNone/>
              <a:defRPr sz="1800">
                <a:solidFill>
                  <a:schemeClr val="accent4"/>
                </a:solidFill>
              </a:defRPr>
            </a:lvl2pPr>
            <a:lvl3pPr marL="1371600" lvl="2" indent="-228600" algn="l">
              <a:lnSpc>
                <a:spcPct val="90000"/>
              </a:lnSpc>
              <a:spcBef>
                <a:spcPts val="500"/>
              </a:spcBef>
              <a:spcAft>
                <a:spcPts val="0"/>
              </a:spcAft>
              <a:buClr>
                <a:schemeClr val="accent4"/>
              </a:buClr>
              <a:buSzPts val="1600"/>
              <a:buNone/>
              <a:defRPr sz="1600">
                <a:solidFill>
                  <a:schemeClr val="accent4"/>
                </a:solidFill>
              </a:defRPr>
            </a:lvl3pPr>
            <a:lvl4pPr marL="1828800" lvl="3" indent="-228600" algn="l">
              <a:lnSpc>
                <a:spcPct val="90000"/>
              </a:lnSpc>
              <a:spcBef>
                <a:spcPts val="500"/>
              </a:spcBef>
              <a:spcAft>
                <a:spcPts val="0"/>
              </a:spcAft>
              <a:buClr>
                <a:schemeClr val="accent4"/>
              </a:buClr>
              <a:buSzPts val="1400"/>
              <a:buNone/>
              <a:defRPr sz="1400">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46" name="Google Shape;146;p50"/>
          <p:cNvSpPr>
            <a:spLocks noGrp="1"/>
          </p:cNvSpPr>
          <p:nvPr>
            <p:ph type="dgm" idx="2"/>
          </p:nvPr>
        </p:nvSpPr>
        <p:spPr>
          <a:xfrm>
            <a:off x="662537" y="1402901"/>
            <a:ext cx="3284537" cy="30368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4"/>
              </a:buClr>
              <a:buSzPts val="2800"/>
              <a:buFont typeface="Arial"/>
              <a:buNone/>
              <a:defRPr sz="2800" b="0" i="0" u="none" strike="noStrike" cap="none">
                <a:solidFill>
                  <a:schemeClr val="accent4"/>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9pPr>
          </a:lstStyle>
          <a:p>
            <a:endParaRPr/>
          </a:p>
        </p:txBody>
      </p:sp>
      <p:sp>
        <p:nvSpPr>
          <p:cNvPr id="147" name="Google Shape;147;p50"/>
          <p:cNvSpPr>
            <a:spLocks noGrp="1"/>
          </p:cNvSpPr>
          <p:nvPr>
            <p:ph type="dgm" idx="3"/>
          </p:nvPr>
        </p:nvSpPr>
        <p:spPr>
          <a:xfrm>
            <a:off x="4452938" y="1402901"/>
            <a:ext cx="3284537" cy="30368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4"/>
              </a:buClr>
              <a:buSzPts val="2800"/>
              <a:buFont typeface="Arial"/>
              <a:buNone/>
              <a:defRPr sz="2800" b="0" i="0" u="none" strike="noStrike" cap="none">
                <a:solidFill>
                  <a:schemeClr val="accent4"/>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9pPr>
          </a:lstStyle>
          <a:p>
            <a:endParaRPr/>
          </a:p>
        </p:txBody>
      </p:sp>
      <p:sp>
        <p:nvSpPr>
          <p:cNvPr id="148" name="Google Shape;148;p50"/>
          <p:cNvSpPr>
            <a:spLocks noGrp="1"/>
          </p:cNvSpPr>
          <p:nvPr>
            <p:ph type="dgm" idx="4"/>
          </p:nvPr>
        </p:nvSpPr>
        <p:spPr>
          <a:xfrm>
            <a:off x="8244926" y="1402901"/>
            <a:ext cx="3284537" cy="303688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accent4"/>
              </a:buClr>
              <a:buSzPts val="2800"/>
              <a:buFont typeface="Arial"/>
              <a:buNone/>
              <a:defRPr sz="2800" b="0" i="0" u="none" strike="noStrike" cap="none">
                <a:solidFill>
                  <a:schemeClr val="accent4"/>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9pPr>
          </a:lstStyle>
          <a:p>
            <a:endParaRPr/>
          </a:p>
        </p:txBody>
      </p:sp>
      <p:sp>
        <p:nvSpPr>
          <p:cNvPr id="149" name="Google Shape;149;p50"/>
          <p:cNvSpPr txBox="1">
            <a:spLocks noGrp="1"/>
          </p:cNvSpPr>
          <p:nvPr>
            <p:ph type="body" idx="5"/>
          </p:nvPr>
        </p:nvSpPr>
        <p:spPr>
          <a:xfrm>
            <a:off x="4452938" y="4580792"/>
            <a:ext cx="3284538" cy="1678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1800"/>
              <a:buNone/>
              <a:defRPr sz="1800">
                <a:solidFill>
                  <a:schemeClr val="accent4"/>
                </a:solidFill>
              </a:defRPr>
            </a:lvl2pPr>
            <a:lvl3pPr marL="1371600" lvl="2" indent="-228600" algn="l">
              <a:lnSpc>
                <a:spcPct val="90000"/>
              </a:lnSpc>
              <a:spcBef>
                <a:spcPts val="500"/>
              </a:spcBef>
              <a:spcAft>
                <a:spcPts val="0"/>
              </a:spcAft>
              <a:buClr>
                <a:schemeClr val="accent4"/>
              </a:buClr>
              <a:buSzPts val="1600"/>
              <a:buNone/>
              <a:defRPr sz="1600">
                <a:solidFill>
                  <a:schemeClr val="accent4"/>
                </a:solidFill>
              </a:defRPr>
            </a:lvl3pPr>
            <a:lvl4pPr marL="1828800" lvl="3" indent="-228600" algn="l">
              <a:lnSpc>
                <a:spcPct val="90000"/>
              </a:lnSpc>
              <a:spcBef>
                <a:spcPts val="500"/>
              </a:spcBef>
              <a:spcAft>
                <a:spcPts val="0"/>
              </a:spcAft>
              <a:buClr>
                <a:schemeClr val="accent4"/>
              </a:buClr>
              <a:buSzPts val="1400"/>
              <a:buNone/>
              <a:defRPr sz="1400">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50" name="Google Shape;150;p50"/>
          <p:cNvSpPr txBox="1">
            <a:spLocks noGrp="1"/>
          </p:cNvSpPr>
          <p:nvPr>
            <p:ph type="body" idx="6"/>
          </p:nvPr>
        </p:nvSpPr>
        <p:spPr>
          <a:xfrm>
            <a:off x="8243339" y="4580792"/>
            <a:ext cx="3284538" cy="16787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1800"/>
              <a:buNone/>
              <a:defRPr sz="1800">
                <a:solidFill>
                  <a:schemeClr val="accent4"/>
                </a:solidFill>
              </a:defRPr>
            </a:lvl2pPr>
            <a:lvl3pPr marL="1371600" lvl="2" indent="-228600" algn="l">
              <a:lnSpc>
                <a:spcPct val="90000"/>
              </a:lnSpc>
              <a:spcBef>
                <a:spcPts val="500"/>
              </a:spcBef>
              <a:spcAft>
                <a:spcPts val="0"/>
              </a:spcAft>
              <a:buClr>
                <a:schemeClr val="accent4"/>
              </a:buClr>
              <a:buSzPts val="1600"/>
              <a:buNone/>
              <a:defRPr sz="1600">
                <a:solidFill>
                  <a:schemeClr val="accent4"/>
                </a:solidFill>
              </a:defRPr>
            </a:lvl3pPr>
            <a:lvl4pPr marL="1828800" lvl="3" indent="-228600" algn="l">
              <a:lnSpc>
                <a:spcPct val="90000"/>
              </a:lnSpc>
              <a:spcBef>
                <a:spcPts val="500"/>
              </a:spcBef>
              <a:spcAft>
                <a:spcPts val="0"/>
              </a:spcAft>
              <a:buClr>
                <a:schemeClr val="accent4"/>
              </a:buClr>
              <a:buSzPts val="1400"/>
              <a:buNone/>
              <a:defRPr sz="1400">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51" name="Google Shape;151;p50"/>
          <p:cNvPicPr preferRelativeResize="0"/>
          <p:nvPr/>
        </p:nvPicPr>
        <p:blipFill rotWithShape="1">
          <a:blip r:embed="rId3">
            <a:alphaModFix/>
          </a:blip>
          <a:srcRect/>
          <a:stretch/>
        </p:blipFill>
        <p:spPr>
          <a:xfrm>
            <a:off x="118872" y="6391656"/>
            <a:ext cx="1592010" cy="353780"/>
          </a:xfrm>
          <a:prstGeom prst="rect">
            <a:avLst/>
          </a:prstGeom>
          <a:noFill/>
          <a:ln>
            <a:noFill/>
          </a:ln>
        </p:spPr>
      </p:pic>
      <p:pic>
        <p:nvPicPr>
          <p:cNvPr id="152" name="Google Shape;152;p50"/>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Diapositiva titolo">
  <p:cSld name="Diapositiva titolo">
    <p:spTree>
      <p:nvGrpSpPr>
        <p:cNvPr id="1" name="Shape 27"/>
        <p:cNvGrpSpPr/>
        <p:nvPr/>
      </p:nvGrpSpPr>
      <p:grpSpPr>
        <a:xfrm>
          <a:off x="0" y="0"/>
          <a:ext cx="0" cy="0"/>
          <a:chOff x="0" y="0"/>
          <a:chExt cx="0" cy="0"/>
        </a:xfrm>
      </p:grpSpPr>
      <p:sp>
        <p:nvSpPr>
          <p:cNvPr id="28" name="Google Shape;28;p39"/>
          <p:cNvSpPr/>
          <p:nvPr/>
        </p:nvSpPr>
        <p:spPr>
          <a:xfrm>
            <a:off x="8720454" y="2794301"/>
            <a:ext cx="5158628" cy="5158628"/>
          </a:xfrm>
          <a:custGeom>
            <a:avLst/>
            <a:gdLst/>
            <a:ahLst/>
            <a:cxnLst/>
            <a:rect l="l" t="t" r="r" b="b"/>
            <a:pathLst>
              <a:path w="7730836" h="7730836" extrusionOk="0">
                <a:moveTo>
                  <a:pt x="0" y="0"/>
                </a:moveTo>
                <a:lnTo>
                  <a:pt x="7730836" y="0"/>
                </a:lnTo>
                <a:lnTo>
                  <a:pt x="7730836" y="7730837"/>
                </a:lnTo>
                <a:lnTo>
                  <a:pt x="0" y="7730837"/>
                </a:lnTo>
                <a:lnTo>
                  <a:pt x="0" y="0"/>
                </a:lnTo>
                <a:close/>
              </a:path>
            </a:pathLst>
          </a:custGeom>
          <a:blipFill rotWithShape="1">
            <a:blip r:embed="rId2">
              <a:alphaModFix/>
            </a:blip>
            <a:stretch>
              <a:fillRect/>
            </a:stretch>
          </a:blipFill>
          <a:ln>
            <a:noFill/>
          </a:ln>
        </p:spPr>
      </p:sp>
      <p:sp>
        <p:nvSpPr>
          <p:cNvPr id="29" name="Google Shape;29;p39"/>
          <p:cNvSpPr/>
          <p:nvPr/>
        </p:nvSpPr>
        <p:spPr>
          <a:xfrm>
            <a:off x="9864504" y="2087071"/>
            <a:ext cx="1688206" cy="168820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E3F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0" name="Google Shape;30;p39"/>
          <p:cNvGrpSpPr/>
          <p:nvPr/>
        </p:nvGrpSpPr>
        <p:grpSpPr>
          <a:xfrm>
            <a:off x="-380551" y="-774421"/>
            <a:ext cx="2375289" cy="2577455"/>
            <a:chOff x="0" y="0"/>
            <a:chExt cx="4746217" cy="5150176"/>
          </a:xfrm>
        </p:grpSpPr>
        <p:sp>
          <p:nvSpPr>
            <p:cNvPr id="31" name="Google Shape;31;p39"/>
            <p:cNvSpPr/>
            <p:nvPr/>
          </p:nvSpPr>
          <p:spPr>
            <a:xfrm rot="10800000">
              <a:off x="0" y="0"/>
              <a:ext cx="4746217" cy="4746217"/>
            </a:xfrm>
            <a:custGeom>
              <a:avLst/>
              <a:gdLst/>
              <a:ahLst/>
              <a:cxnLst/>
              <a:rect l="l" t="t" r="r" b="b"/>
              <a:pathLst>
                <a:path w="4746217" h="4746217" extrusionOk="0">
                  <a:moveTo>
                    <a:pt x="0" y="0"/>
                  </a:moveTo>
                  <a:lnTo>
                    <a:pt x="4746217" y="0"/>
                  </a:lnTo>
                  <a:lnTo>
                    <a:pt x="4746217" y="4746217"/>
                  </a:lnTo>
                  <a:lnTo>
                    <a:pt x="0" y="4746217"/>
                  </a:lnTo>
                  <a:lnTo>
                    <a:pt x="0" y="0"/>
                  </a:lnTo>
                  <a:close/>
                </a:path>
              </a:pathLst>
            </a:custGeom>
            <a:blipFill rotWithShape="1">
              <a:blip r:embed="rId3">
                <a:alphaModFix/>
              </a:blip>
              <a:stretch>
                <a:fillRect/>
              </a:stretch>
            </a:blipFill>
            <a:ln>
              <a:noFill/>
            </a:ln>
          </p:spPr>
        </p:sp>
        <p:sp>
          <p:nvSpPr>
            <p:cNvPr id="32" name="Google Shape;32;p39"/>
            <p:cNvSpPr/>
            <p:nvPr/>
          </p:nvSpPr>
          <p:spPr>
            <a:xfrm>
              <a:off x="383127" y="3550960"/>
              <a:ext cx="1599216" cy="159921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5F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 name="Google Shape;33;p39"/>
          <p:cNvSpPr/>
          <p:nvPr/>
        </p:nvSpPr>
        <p:spPr>
          <a:xfrm>
            <a:off x="7772211" y="5234943"/>
            <a:ext cx="2936397" cy="293639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39"/>
          <p:cNvSpPr/>
          <p:nvPr/>
        </p:nvSpPr>
        <p:spPr>
          <a:xfrm>
            <a:off x="946164" y="-1828800"/>
            <a:ext cx="2936397" cy="293639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39"/>
          <p:cNvSpPr txBox="1">
            <a:spLocks noGrp="1"/>
          </p:cNvSpPr>
          <p:nvPr>
            <p:ph type="body" idx="1"/>
          </p:nvPr>
        </p:nvSpPr>
        <p:spPr>
          <a:xfrm>
            <a:off x="469348" y="4275427"/>
            <a:ext cx="6739317" cy="179394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4"/>
              </a:buClr>
              <a:buSzPts val="1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36" name="Google Shape;36;p39"/>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7" name="Google Shape;37;p39"/>
          <p:cNvPicPr preferRelativeResize="0"/>
          <p:nvPr/>
        </p:nvPicPr>
        <p:blipFill rotWithShape="1">
          <a:blip r:embed="rId4">
            <a:alphaModFix/>
          </a:blip>
          <a:srcRect/>
          <a:stretch/>
        </p:blipFill>
        <p:spPr>
          <a:xfrm>
            <a:off x="118872" y="6391656"/>
            <a:ext cx="1592010" cy="353780"/>
          </a:xfrm>
          <a:prstGeom prst="rect">
            <a:avLst/>
          </a:prstGeom>
          <a:noFill/>
          <a:ln>
            <a:noFill/>
          </a:ln>
        </p:spPr>
      </p:pic>
      <p:pic>
        <p:nvPicPr>
          <p:cNvPr id="38" name="Google Shape;38;p39"/>
          <p:cNvPicPr preferRelativeResize="0"/>
          <p:nvPr/>
        </p:nvPicPr>
        <p:blipFill rotWithShape="1">
          <a:blip r:embed="rId5">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olo e contenuto">
  <p:cSld name="Titolo e contenuto">
    <p:spTree>
      <p:nvGrpSpPr>
        <p:cNvPr id="1" name="Shape 39"/>
        <p:cNvGrpSpPr/>
        <p:nvPr/>
      </p:nvGrpSpPr>
      <p:grpSpPr>
        <a:xfrm>
          <a:off x="0" y="0"/>
          <a:ext cx="0" cy="0"/>
          <a:chOff x="0" y="0"/>
          <a:chExt cx="0" cy="0"/>
        </a:xfrm>
      </p:grpSpPr>
      <p:sp>
        <p:nvSpPr>
          <p:cNvPr id="40" name="Google Shape;40;p40"/>
          <p:cNvSpPr/>
          <p:nvPr/>
        </p:nvSpPr>
        <p:spPr>
          <a:xfrm>
            <a:off x="144593" y="127322"/>
            <a:ext cx="4978097" cy="6594838"/>
          </a:xfrm>
          <a:prstGeom prst="rect">
            <a:avLst/>
          </a:prstGeom>
          <a:solidFill>
            <a:srgbClr val="1E3F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40"/>
          <p:cNvSpPr/>
          <p:nvPr/>
        </p:nvSpPr>
        <p:spPr>
          <a:xfrm>
            <a:off x="-290126" y="5701620"/>
            <a:ext cx="2923767" cy="2923767"/>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A4C8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40"/>
          <p:cNvSpPr txBox="1">
            <a:spLocks noGrp="1"/>
          </p:cNvSpPr>
          <p:nvPr>
            <p:ph type="title"/>
          </p:nvPr>
        </p:nvSpPr>
        <p:spPr>
          <a:xfrm>
            <a:off x="453589" y="441985"/>
            <a:ext cx="4360104" cy="262047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Quattrocento Sans"/>
              <a:buNone/>
              <a:defRPr sz="4400">
                <a:solidFill>
                  <a:schemeClr val="dk1"/>
                </a:solidFill>
                <a:latin typeface="Quattrocento Sans"/>
                <a:ea typeface="Quattrocento Sans"/>
                <a:cs typeface="Quattrocento Sans"/>
                <a:sym typeface="Quattrocen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0"/>
          <p:cNvSpPr txBox="1">
            <a:spLocks noGrp="1"/>
          </p:cNvSpPr>
          <p:nvPr>
            <p:ph type="body" idx="1"/>
          </p:nvPr>
        </p:nvSpPr>
        <p:spPr>
          <a:xfrm>
            <a:off x="5896253" y="605742"/>
            <a:ext cx="5433134" cy="552074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2400"/>
              <a:buNone/>
              <a:defRPr>
                <a:solidFill>
                  <a:schemeClr val="accent4"/>
                </a:solidFill>
              </a:defRPr>
            </a:lvl2pPr>
            <a:lvl3pPr marL="1371600" lvl="2" indent="-228600" algn="l">
              <a:lnSpc>
                <a:spcPct val="90000"/>
              </a:lnSpc>
              <a:spcBef>
                <a:spcPts val="500"/>
              </a:spcBef>
              <a:spcAft>
                <a:spcPts val="0"/>
              </a:spcAft>
              <a:buClr>
                <a:schemeClr val="accent4"/>
              </a:buClr>
              <a:buSzPts val="2000"/>
              <a:buNone/>
              <a:defRPr>
                <a:solidFill>
                  <a:schemeClr val="accent4"/>
                </a:solidFill>
              </a:defRPr>
            </a:lvl3pPr>
            <a:lvl4pPr marL="1828800" lvl="3" indent="-228600" algn="l">
              <a:lnSpc>
                <a:spcPct val="90000"/>
              </a:lnSpc>
              <a:spcBef>
                <a:spcPts val="500"/>
              </a:spcBef>
              <a:spcAft>
                <a:spcPts val="0"/>
              </a:spcAft>
              <a:buClr>
                <a:schemeClr val="accent4"/>
              </a:buClr>
              <a:buSzPts val="1800"/>
              <a:buNone/>
              <a:defRPr>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44" name="Google Shape;44;p40"/>
          <p:cNvPicPr preferRelativeResize="0"/>
          <p:nvPr/>
        </p:nvPicPr>
        <p:blipFill rotWithShape="1">
          <a:blip r:embed="rId2">
            <a:alphaModFix/>
          </a:blip>
          <a:srcRect/>
          <a:stretch/>
        </p:blipFill>
        <p:spPr>
          <a:xfrm>
            <a:off x="119193" y="6391842"/>
            <a:ext cx="1598370" cy="356616"/>
          </a:xfrm>
          <a:prstGeom prst="rect">
            <a:avLst/>
          </a:prstGeom>
          <a:noFill/>
          <a:ln>
            <a:noFill/>
          </a:ln>
        </p:spPr>
      </p:pic>
      <p:sp>
        <p:nvSpPr>
          <p:cNvPr id="45" name="Google Shape;45;p40"/>
          <p:cNvSpPr/>
          <p:nvPr/>
        </p:nvSpPr>
        <p:spPr>
          <a:xfrm>
            <a:off x="486738" y="5241186"/>
            <a:ext cx="1056369" cy="105636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A88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46;p40"/>
          <p:cNvSpPr/>
          <p:nvPr/>
        </p:nvSpPr>
        <p:spPr>
          <a:xfrm>
            <a:off x="11533685" y="251376"/>
            <a:ext cx="2860355" cy="2860355"/>
          </a:xfrm>
          <a:custGeom>
            <a:avLst/>
            <a:gdLst/>
            <a:ahLst/>
            <a:cxnLst/>
            <a:rect l="l" t="t" r="r" b="b"/>
            <a:pathLst>
              <a:path w="4305109" h="4305109" extrusionOk="0">
                <a:moveTo>
                  <a:pt x="0" y="0"/>
                </a:moveTo>
                <a:lnTo>
                  <a:pt x="4305109" y="0"/>
                </a:lnTo>
                <a:lnTo>
                  <a:pt x="4305109" y="4305109"/>
                </a:lnTo>
                <a:lnTo>
                  <a:pt x="0" y="4305109"/>
                </a:lnTo>
                <a:lnTo>
                  <a:pt x="0" y="0"/>
                </a:lnTo>
                <a:close/>
              </a:path>
            </a:pathLst>
          </a:custGeom>
          <a:blipFill rotWithShape="1">
            <a:blip r:embed="rId3">
              <a:alphaModFix/>
            </a:blip>
            <a:stretch>
              <a:fillRect/>
            </a:stretch>
          </a:blipFill>
          <a:ln>
            <a:noFill/>
          </a:ln>
        </p:spPr>
      </p:sp>
      <p:pic>
        <p:nvPicPr>
          <p:cNvPr id="47" name="Google Shape;47;p40"/>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nfronto">
  <p:cSld name="Confronto">
    <p:bg>
      <p:bgPr>
        <a:solidFill>
          <a:schemeClr val="dk2"/>
        </a:solidFill>
        <a:effectLst/>
      </p:bgPr>
    </p:bg>
    <p:spTree>
      <p:nvGrpSpPr>
        <p:cNvPr id="1" name="Shape 48"/>
        <p:cNvGrpSpPr/>
        <p:nvPr/>
      </p:nvGrpSpPr>
      <p:grpSpPr>
        <a:xfrm>
          <a:off x="0" y="0"/>
          <a:ext cx="0" cy="0"/>
          <a:chOff x="0" y="0"/>
          <a:chExt cx="0" cy="0"/>
        </a:xfrm>
      </p:grpSpPr>
      <p:sp>
        <p:nvSpPr>
          <p:cNvPr id="49" name="Google Shape;49;p41"/>
          <p:cNvSpPr/>
          <p:nvPr/>
        </p:nvSpPr>
        <p:spPr>
          <a:xfrm>
            <a:off x="147639" y="136525"/>
            <a:ext cx="11896722" cy="658495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1"/>
          <p:cNvSpPr/>
          <p:nvPr/>
        </p:nvSpPr>
        <p:spPr>
          <a:xfrm>
            <a:off x="-1950282" y="4287628"/>
            <a:ext cx="2433847" cy="2433847"/>
          </a:xfrm>
          <a:custGeom>
            <a:avLst/>
            <a:gdLst/>
            <a:ahLst/>
            <a:cxnLst/>
            <a:rect l="l" t="t" r="r" b="b"/>
            <a:pathLst>
              <a:path w="3657409" h="3657409" extrusionOk="0">
                <a:moveTo>
                  <a:pt x="0" y="0"/>
                </a:moveTo>
                <a:lnTo>
                  <a:pt x="3657409" y="0"/>
                </a:lnTo>
                <a:lnTo>
                  <a:pt x="3657409" y="3657409"/>
                </a:lnTo>
                <a:lnTo>
                  <a:pt x="0" y="3657409"/>
                </a:lnTo>
                <a:lnTo>
                  <a:pt x="0" y="0"/>
                </a:lnTo>
                <a:close/>
              </a:path>
            </a:pathLst>
          </a:custGeom>
          <a:blipFill rotWithShape="1">
            <a:blip r:embed="rId2">
              <a:alphaModFix/>
            </a:blip>
            <a:stretch>
              <a:fillRect/>
            </a:stretch>
          </a:blipFill>
          <a:ln>
            <a:noFill/>
          </a:ln>
        </p:spPr>
      </p:sp>
      <p:sp>
        <p:nvSpPr>
          <p:cNvPr id="51" name="Google Shape;51;p41"/>
          <p:cNvSpPr/>
          <p:nvPr/>
        </p:nvSpPr>
        <p:spPr>
          <a:xfrm>
            <a:off x="10310546" y="-1781188"/>
            <a:ext cx="2928375" cy="2928375"/>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400"/>
              <a:buFont typeface="Quattrocento Sans"/>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1"/>
          <p:cNvSpPr txBox="1">
            <a:spLocks noGrp="1"/>
          </p:cNvSpPr>
          <p:nvPr>
            <p:ph type="body" idx="1"/>
          </p:nvPr>
        </p:nvSpPr>
        <p:spPr>
          <a:xfrm>
            <a:off x="819491" y="1918972"/>
            <a:ext cx="5092083" cy="66068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4"/>
              </a:buClr>
              <a:buSzPts val="2400"/>
              <a:buNone/>
              <a:defRPr sz="2400" b="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4" name="Google Shape;54;p41"/>
          <p:cNvSpPr txBox="1">
            <a:spLocks noGrp="1"/>
          </p:cNvSpPr>
          <p:nvPr>
            <p:ph type="body" idx="2"/>
          </p:nvPr>
        </p:nvSpPr>
        <p:spPr>
          <a:xfrm>
            <a:off x="6230180" y="1918972"/>
            <a:ext cx="5092083" cy="66068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accent4"/>
              </a:buClr>
              <a:buSzPts val="2400"/>
              <a:buNone/>
              <a:defRPr sz="2400" b="1">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55" name="Google Shape;55;p41"/>
          <p:cNvSpPr txBox="1">
            <a:spLocks noGrp="1"/>
          </p:cNvSpPr>
          <p:nvPr>
            <p:ph type="body" idx="3"/>
          </p:nvPr>
        </p:nvSpPr>
        <p:spPr>
          <a:xfrm>
            <a:off x="819491" y="2762848"/>
            <a:ext cx="5092083" cy="33636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2400"/>
              <a:buNone/>
              <a:defRPr>
                <a:solidFill>
                  <a:schemeClr val="accent4"/>
                </a:solidFill>
              </a:defRPr>
            </a:lvl2pPr>
            <a:lvl3pPr marL="1371600" lvl="2" indent="-228600" algn="l">
              <a:lnSpc>
                <a:spcPct val="90000"/>
              </a:lnSpc>
              <a:spcBef>
                <a:spcPts val="500"/>
              </a:spcBef>
              <a:spcAft>
                <a:spcPts val="0"/>
              </a:spcAft>
              <a:buClr>
                <a:schemeClr val="accent4"/>
              </a:buClr>
              <a:buSzPts val="2000"/>
              <a:buNone/>
              <a:defRPr>
                <a:solidFill>
                  <a:schemeClr val="accent4"/>
                </a:solidFill>
              </a:defRPr>
            </a:lvl3pPr>
            <a:lvl4pPr marL="1828800" lvl="3" indent="-228600" algn="l">
              <a:lnSpc>
                <a:spcPct val="90000"/>
              </a:lnSpc>
              <a:spcBef>
                <a:spcPts val="500"/>
              </a:spcBef>
              <a:spcAft>
                <a:spcPts val="0"/>
              </a:spcAft>
              <a:buClr>
                <a:schemeClr val="accent4"/>
              </a:buClr>
              <a:buSzPts val="1800"/>
              <a:buNone/>
              <a:defRPr>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56" name="Google Shape;56;p41"/>
          <p:cNvSpPr txBox="1">
            <a:spLocks noGrp="1"/>
          </p:cNvSpPr>
          <p:nvPr>
            <p:ph type="body" idx="4"/>
          </p:nvPr>
        </p:nvSpPr>
        <p:spPr>
          <a:xfrm>
            <a:off x="6230180" y="2793225"/>
            <a:ext cx="5092083" cy="33332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2400"/>
              <a:buNone/>
              <a:defRPr>
                <a:solidFill>
                  <a:schemeClr val="accent4"/>
                </a:solidFill>
              </a:defRPr>
            </a:lvl2pPr>
            <a:lvl3pPr marL="1371600" lvl="2" indent="-228600" algn="l">
              <a:lnSpc>
                <a:spcPct val="90000"/>
              </a:lnSpc>
              <a:spcBef>
                <a:spcPts val="500"/>
              </a:spcBef>
              <a:spcAft>
                <a:spcPts val="0"/>
              </a:spcAft>
              <a:buClr>
                <a:schemeClr val="accent4"/>
              </a:buClr>
              <a:buSzPts val="2000"/>
              <a:buNone/>
              <a:defRPr>
                <a:solidFill>
                  <a:schemeClr val="accent4"/>
                </a:solidFill>
              </a:defRPr>
            </a:lvl3pPr>
            <a:lvl4pPr marL="1828800" lvl="3" indent="-228600" algn="l">
              <a:lnSpc>
                <a:spcPct val="90000"/>
              </a:lnSpc>
              <a:spcBef>
                <a:spcPts val="500"/>
              </a:spcBef>
              <a:spcAft>
                <a:spcPts val="0"/>
              </a:spcAft>
              <a:buClr>
                <a:schemeClr val="accent4"/>
              </a:buClr>
              <a:buSzPts val="1800"/>
              <a:buNone/>
              <a:defRPr>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57" name="Google Shape;57;p41"/>
          <p:cNvPicPr preferRelativeResize="0"/>
          <p:nvPr/>
        </p:nvPicPr>
        <p:blipFill rotWithShape="1">
          <a:blip r:embed="rId3">
            <a:alphaModFix/>
          </a:blip>
          <a:srcRect/>
          <a:stretch/>
        </p:blipFill>
        <p:spPr>
          <a:xfrm>
            <a:off x="118872" y="6391656"/>
            <a:ext cx="1592010" cy="353780"/>
          </a:xfrm>
          <a:prstGeom prst="rect">
            <a:avLst/>
          </a:prstGeom>
          <a:noFill/>
          <a:ln>
            <a:noFill/>
          </a:ln>
        </p:spPr>
      </p:pic>
      <p:pic>
        <p:nvPicPr>
          <p:cNvPr id="58" name="Google Shape;58;p41"/>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tenuto con didascalia">
  <p:cSld name="Contenuto con didascalia">
    <p:spTree>
      <p:nvGrpSpPr>
        <p:cNvPr id="1" name="Shape 59"/>
        <p:cNvGrpSpPr/>
        <p:nvPr/>
      </p:nvGrpSpPr>
      <p:grpSpPr>
        <a:xfrm>
          <a:off x="0" y="0"/>
          <a:ext cx="0" cy="0"/>
          <a:chOff x="0" y="0"/>
          <a:chExt cx="0" cy="0"/>
        </a:xfrm>
      </p:grpSpPr>
      <p:sp>
        <p:nvSpPr>
          <p:cNvPr id="60" name="Google Shape;60;p42"/>
          <p:cNvSpPr/>
          <p:nvPr/>
        </p:nvSpPr>
        <p:spPr>
          <a:xfrm>
            <a:off x="144593" y="138480"/>
            <a:ext cx="4978097" cy="6583680"/>
          </a:xfrm>
          <a:prstGeom prst="rect">
            <a:avLst/>
          </a:prstGeom>
          <a:solidFill>
            <a:srgbClr val="1E3F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42"/>
          <p:cNvSpPr/>
          <p:nvPr/>
        </p:nvSpPr>
        <p:spPr>
          <a:xfrm>
            <a:off x="11533685" y="251376"/>
            <a:ext cx="2860355" cy="2860355"/>
          </a:xfrm>
          <a:custGeom>
            <a:avLst/>
            <a:gdLst/>
            <a:ahLst/>
            <a:cxnLst/>
            <a:rect l="l" t="t" r="r" b="b"/>
            <a:pathLst>
              <a:path w="4305109" h="4305109" extrusionOk="0">
                <a:moveTo>
                  <a:pt x="0" y="0"/>
                </a:moveTo>
                <a:lnTo>
                  <a:pt x="4305109" y="0"/>
                </a:lnTo>
                <a:lnTo>
                  <a:pt x="4305109" y="4305109"/>
                </a:lnTo>
                <a:lnTo>
                  <a:pt x="0" y="4305109"/>
                </a:lnTo>
                <a:lnTo>
                  <a:pt x="0" y="0"/>
                </a:lnTo>
                <a:close/>
              </a:path>
            </a:pathLst>
          </a:custGeom>
          <a:blipFill rotWithShape="1">
            <a:blip r:embed="rId2">
              <a:alphaModFix/>
            </a:blip>
            <a:stretch>
              <a:fillRect/>
            </a:stretch>
          </a:blipFill>
          <a:ln>
            <a:noFill/>
          </a:ln>
        </p:spPr>
      </p:sp>
      <p:sp>
        <p:nvSpPr>
          <p:cNvPr id="62" name="Google Shape;62;p42"/>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Quattrocento Sans"/>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2"/>
          <p:cNvSpPr txBox="1">
            <a:spLocks noGrp="1"/>
          </p:cNvSpPr>
          <p:nvPr>
            <p:ph type="body" idx="1"/>
          </p:nvPr>
        </p:nvSpPr>
        <p:spPr>
          <a:xfrm>
            <a:off x="469348" y="2057400"/>
            <a:ext cx="430267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4" name="Google Shape;64;p42"/>
          <p:cNvSpPr txBox="1">
            <a:spLocks noGrp="1"/>
          </p:cNvSpPr>
          <p:nvPr>
            <p:ph type="body" idx="2"/>
          </p:nvPr>
        </p:nvSpPr>
        <p:spPr>
          <a:xfrm>
            <a:off x="5896253" y="771525"/>
            <a:ext cx="5433134" cy="53549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2400"/>
              <a:buNone/>
              <a:defRPr>
                <a:solidFill>
                  <a:schemeClr val="accent4"/>
                </a:solidFill>
              </a:defRPr>
            </a:lvl2pPr>
            <a:lvl3pPr marL="1371600" lvl="2" indent="-228600" algn="l">
              <a:lnSpc>
                <a:spcPct val="90000"/>
              </a:lnSpc>
              <a:spcBef>
                <a:spcPts val="500"/>
              </a:spcBef>
              <a:spcAft>
                <a:spcPts val="0"/>
              </a:spcAft>
              <a:buClr>
                <a:schemeClr val="accent4"/>
              </a:buClr>
              <a:buSzPts val="2000"/>
              <a:buNone/>
              <a:defRPr>
                <a:solidFill>
                  <a:schemeClr val="accent4"/>
                </a:solidFill>
              </a:defRPr>
            </a:lvl3pPr>
            <a:lvl4pPr marL="1828800" lvl="3" indent="-228600" algn="l">
              <a:lnSpc>
                <a:spcPct val="90000"/>
              </a:lnSpc>
              <a:spcBef>
                <a:spcPts val="500"/>
              </a:spcBef>
              <a:spcAft>
                <a:spcPts val="0"/>
              </a:spcAft>
              <a:buClr>
                <a:schemeClr val="accent4"/>
              </a:buClr>
              <a:buSzPts val="1800"/>
              <a:buNone/>
              <a:defRPr>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65" name="Google Shape;65;p42"/>
          <p:cNvPicPr preferRelativeResize="0"/>
          <p:nvPr/>
        </p:nvPicPr>
        <p:blipFill rotWithShape="1">
          <a:blip r:embed="rId3">
            <a:alphaModFix/>
          </a:blip>
          <a:srcRect/>
          <a:stretch/>
        </p:blipFill>
        <p:spPr>
          <a:xfrm>
            <a:off x="119193" y="6391842"/>
            <a:ext cx="1598370" cy="356616"/>
          </a:xfrm>
          <a:prstGeom prst="rect">
            <a:avLst/>
          </a:prstGeom>
          <a:noFill/>
          <a:ln>
            <a:noFill/>
          </a:ln>
        </p:spPr>
      </p:pic>
      <p:sp>
        <p:nvSpPr>
          <p:cNvPr id="66" name="Google Shape;66;p42"/>
          <p:cNvSpPr/>
          <p:nvPr/>
        </p:nvSpPr>
        <p:spPr>
          <a:xfrm>
            <a:off x="-290126" y="5701620"/>
            <a:ext cx="2923767" cy="2923767"/>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A4C8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42"/>
          <p:cNvSpPr/>
          <p:nvPr/>
        </p:nvSpPr>
        <p:spPr>
          <a:xfrm>
            <a:off x="486738" y="5241186"/>
            <a:ext cx="1056369" cy="1056369"/>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A88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 name="Google Shape;68;p42"/>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olo titolo">
  <p:cSld name="Solo titolo">
    <p:spTree>
      <p:nvGrpSpPr>
        <p:cNvPr id="1" name="Shape 69"/>
        <p:cNvGrpSpPr/>
        <p:nvPr/>
      </p:nvGrpSpPr>
      <p:grpSpPr>
        <a:xfrm>
          <a:off x="0" y="0"/>
          <a:ext cx="0" cy="0"/>
          <a:chOff x="0" y="0"/>
          <a:chExt cx="0" cy="0"/>
        </a:xfrm>
      </p:grpSpPr>
      <p:sp>
        <p:nvSpPr>
          <p:cNvPr id="70" name="Google Shape;70;p43"/>
          <p:cNvSpPr/>
          <p:nvPr/>
        </p:nvSpPr>
        <p:spPr>
          <a:xfrm>
            <a:off x="8720454" y="2794301"/>
            <a:ext cx="5158628" cy="5158628"/>
          </a:xfrm>
          <a:custGeom>
            <a:avLst/>
            <a:gdLst/>
            <a:ahLst/>
            <a:cxnLst/>
            <a:rect l="l" t="t" r="r" b="b"/>
            <a:pathLst>
              <a:path w="7730836" h="7730836" extrusionOk="0">
                <a:moveTo>
                  <a:pt x="0" y="0"/>
                </a:moveTo>
                <a:lnTo>
                  <a:pt x="7730836" y="0"/>
                </a:lnTo>
                <a:lnTo>
                  <a:pt x="7730836" y="7730837"/>
                </a:lnTo>
                <a:lnTo>
                  <a:pt x="0" y="7730837"/>
                </a:lnTo>
                <a:lnTo>
                  <a:pt x="0" y="0"/>
                </a:lnTo>
                <a:close/>
              </a:path>
            </a:pathLst>
          </a:custGeom>
          <a:blipFill rotWithShape="1">
            <a:blip r:embed="rId2">
              <a:alphaModFix/>
            </a:blip>
            <a:stretch>
              <a:fillRect/>
            </a:stretch>
          </a:blipFill>
          <a:ln>
            <a:noFill/>
          </a:ln>
        </p:spPr>
      </p:sp>
      <p:sp>
        <p:nvSpPr>
          <p:cNvPr id="71" name="Google Shape;71;p43"/>
          <p:cNvSpPr/>
          <p:nvPr/>
        </p:nvSpPr>
        <p:spPr>
          <a:xfrm>
            <a:off x="9864504" y="2087071"/>
            <a:ext cx="1688206" cy="168820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E3F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72" name="Google Shape;72;p43"/>
          <p:cNvGrpSpPr/>
          <p:nvPr/>
        </p:nvGrpSpPr>
        <p:grpSpPr>
          <a:xfrm>
            <a:off x="-380551" y="-774421"/>
            <a:ext cx="2375289" cy="2577455"/>
            <a:chOff x="0" y="0"/>
            <a:chExt cx="4746217" cy="5150176"/>
          </a:xfrm>
        </p:grpSpPr>
        <p:sp>
          <p:nvSpPr>
            <p:cNvPr id="73" name="Google Shape;73;p43"/>
            <p:cNvSpPr/>
            <p:nvPr/>
          </p:nvSpPr>
          <p:spPr>
            <a:xfrm rot="10800000">
              <a:off x="0" y="0"/>
              <a:ext cx="4746217" cy="4746217"/>
            </a:xfrm>
            <a:custGeom>
              <a:avLst/>
              <a:gdLst/>
              <a:ahLst/>
              <a:cxnLst/>
              <a:rect l="l" t="t" r="r" b="b"/>
              <a:pathLst>
                <a:path w="4746217" h="4746217" extrusionOk="0">
                  <a:moveTo>
                    <a:pt x="0" y="0"/>
                  </a:moveTo>
                  <a:lnTo>
                    <a:pt x="4746217" y="0"/>
                  </a:lnTo>
                  <a:lnTo>
                    <a:pt x="4746217" y="4746217"/>
                  </a:lnTo>
                  <a:lnTo>
                    <a:pt x="0" y="4746217"/>
                  </a:lnTo>
                  <a:lnTo>
                    <a:pt x="0" y="0"/>
                  </a:lnTo>
                  <a:close/>
                </a:path>
              </a:pathLst>
            </a:custGeom>
            <a:blipFill rotWithShape="1">
              <a:blip r:embed="rId3">
                <a:alphaModFix/>
              </a:blip>
              <a:stretch>
                <a:fillRect/>
              </a:stretch>
            </a:blipFill>
            <a:ln>
              <a:noFill/>
            </a:ln>
          </p:spPr>
        </p:sp>
        <p:sp>
          <p:nvSpPr>
            <p:cNvPr id="74" name="Google Shape;74;p43"/>
            <p:cNvSpPr/>
            <p:nvPr/>
          </p:nvSpPr>
          <p:spPr>
            <a:xfrm>
              <a:off x="383127" y="3550960"/>
              <a:ext cx="1599216" cy="159921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5F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5" name="Google Shape;75;p43"/>
          <p:cNvSpPr/>
          <p:nvPr/>
        </p:nvSpPr>
        <p:spPr>
          <a:xfrm>
            <a:off x="7772211" y="5234943"/>
            <a:ext cx="2936397" cy="293639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43"/>
          <p:cNvSpPr/>
          <p:nvPr/>
        </p:nvSpPr>
        <p:spPr>
          <a:xfrm>
            <a:off x="946164" y="-1828800"/>
            <a:ext cx="2936397" cy="293639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43"/>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8" name="Google Shape;78;p43"/>
          <p:cNvPicPr preferRelativeResize="0"/>
          <p:nvPr/>
        </p:nvPicPr>
        <p:blipFill rotWithShape="1">
          <a:blip r:embed="rId4">
            <a:alphaModFix/>
          </a:blip>
          <a:srcRect/>
          <a:stretch/>
        </p:blipFill>
        <p:spPr>
          <a:xfrm>
            <a:off x="118872" y="6391656"/>
            <a:ext cx="1592010" cy="353780"/>
          </a:xfrm>
          <a:prstGeom prst="rect">
            <a:avLst/>
          </a:prstGeom>
          <a:noFill/>
          <a:ln>
            <a:noFill/>
          </a:ln>
        </p:spPr>
      </p:pic>
      <p:pic>
        <p:nvPicPr>
          <p:cNvPr id="79" name="Google Shape;79;p43"/>
          <p:cNvPicPr preferRelativeResize="0"/>
          <p:nvPr/>
        </p:nvPicPr>
        <p:blipFill rotWithShape="1">
          <a:blip r:embed="rId5">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Immagine panoramica con didascalia">
  <p:cSld name="Immagine panoramica con didascalia">
    <p:spTree>
      <p:nvGrpSpPr>
        <p:cNvPr id="1" name="Shape 80"/>
        <p:cNvGrpSpPr/>
        <p:nvPr/>
      </p:nvGrpSpPr>
      <p:grpSpPr>
        <a:xfrm>
          <a:off x="0" y="0"/>
          <a:ext cx="0" cy="0"/>
          <a:chOff x="0" y="0"/>
          <a:chExt cx="0" cy="0"/>
        </a:xfrm>
      </p:grpSpPr>
      <p:sp>
        <p:nvSpPr>
          <p:cNvPr id="81" name="Google Shape;81;p44"/>
          <p:cNvSpPr/>
          <p:nvPr/>
        </p:nvSpPr>
        <p:spPr>
          <a:xfrm>
            <a:off x="150812" y="141895"/>
            <a:ext cx="11892507" cy="6582617"/>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82" name="Google Shape;82;p44"/>
          <p:cNvGrpSpPr/>
          <p:nvPr/>
        </p:nvGrpSpPr>
        <p:grpSpPr>
          <a:xfrm>
            <a:off x="-764388" y="-1584959"/>
            <a:ext cx="2935010" cy="4443915"/>
            <a:chOff x="0" y="0"/>
            <a:chExt cx="5867400" cy="8883864"/>
          </a:xfrm>
        </p:grpSpPr>
        <p:sp>
          <p:nvSpPr>
            <p:cNvPr id="83" name="Google Shape;83;p44"/>
            <p:cNvSpPr/>
            <p:nvPr/>
          </p:nvSpPr>
          <p:spPr>
            <a:xfrm>
              <a:off x="1029975" y="6980139"/>
              <a:ext cx="1903725" cy="1903725"/>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44"/>
            <p:cNvSpPr/>
            <p:nvPr/>
          </p:nvSpPr>
          <p:spPr>
            <a:xfrm>
              <a:off x="0" y="0"/>
              <a:ext cx="5867400" cy="5867400"/>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2A88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85" name="Google Shape;85;p44"/>
          <p:cNvGrpSpPr/>
          <p:nvPr/>
        </p:nvGrpSpPr>
        <p:grpSpPr>
          <a:xfrm>
            <a:off x="9962030" y="3955670"/>
            <a:ext cx="2935010" cy="4443915"/>
            <a:chOff x="0" y="0"/>
            <a:chExt cx="5867400" cy="8883864"/>
          </a:xfrm>
        </p:grpSpPr>
        <p:sp>
          <p:nvSpPr>
            <p:cNvPr id="86" name="Google Shape;86;p44"/>
            <p:cNvSpPr/>
            <p:nvPr/>
          </p:nvSpPr>
          <p:spPr>
            <a:xfrm rot="10800000">
              <a:off x="2933700" y="0"/>
              <a:ext cx="1903725" cy="1903725"/>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4C8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44"/>
            <p:cNvSpPr/>
            <p:nvPr/>
          </p:nvSpPr>
          <p:spPr>
            <a:xfrm rot="10800000">
              <a:off x="0" y="3016464"/>
              <a:ext cx="5867400" cy="5867400"/>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 name="Google Shape;88;p44"/>
          <p:cNvSpPr>
            <a:spLocks noGrp="1"/>
          </p:cNvSpPr>
          <p:nvPr>
            <p:ph type="pic" idx="2"/>
          </p:nvPr>
        </p:nvSpPr>
        <p:spPr>
          <a:xfrm>
            <a:off x="1169349" y="695009"/>
            <a:ext cx="9845346" cy="3525671"/>
          </a:xfrm>
          <a:prstGeom prst="rect">
            <a:avLst/>
          </a:prstGeom>
          <a:noFill/>
          <a:ln>
            <a:noFill/>
          </a:ln>
        </p:spPr>
      </p:sp>
      <p:sp>
        <p:nvSpPr>
          <p:cNvPr id="89" name="Google Shape;89;p44"/>
          <p:cNvSpPr txBox="1"/>
          <p:nvPr/>
        </p:nvSpPr>
        <p:spPr>
          <a:xfrm>
            <a:off x="1169349" y="4704254"/>
            <a:ext cx="9853302" cy="543473"/>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3200"/>
              <a:buFont typeface="Quattrocento Sans"/>
              <a:buNone/>
            </a:pPr>
            <a:r>
              <a:rPr lang="en-US" sz="3200" b="0" i="0" u="none" strike="noStrike" cap="none">
                <a:solidFill>
                  <a:schemeClr val="dk1"/>
                </a:solidFill>
                <a:latin typeface="Quattrocento Sans"/>
                <a:ea typeface="Quattrocento Sans"/>
                <a:cs typeface="Quattrocento Sans"/>
                <a:sym typeface="Quattrocento Sans"/>
              </a:rPr>
              <a:t>IN CONCLUSION</a:t>
            </a:r>
            <a:endParaRPr sz="1400" b="0" i="0" u="none" strike="noStrike" cap="none">
              <a:solidFill>
                <a:srgbClr val="000000"/>
              </a:solidFill>
              <a:latin typeface="Arial"/>
              <a:ea typeface="Arial"/>
              <a:cs typeface="Arial"/>
              <a:sym typeface="Arial"/>
            </a:endParaRPr>
          </a:p>
        </p:txBody>
      </p:sp>
      <p:sp>
        <p:nvSpPr>
          <p:cNvPr id="90" name="Google Shape;90;p44"/>
          <p:cNvSpPr txBox="1">
            <a:spLocks noGrp="1"/>
          </p:cNvSpPr>
          <p:nvPr>
            <p:ph type="body" idx="1"/>
          </p:nvPr>
        </p:nvSpPr>
        <p:spPr>
          <a:xfrm>
            <a:off x="1177305" y="5282632"/>
            <a:ext cx="9845346" cy="6827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solidFill>
                  <a:schemeClr val="dk1"/>
                </a:solidFil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pic>
        <p:nvPicPr>
          <p:cNvPr id="91" name="Google Shape;91;p44"/>
          <p:cNvPicPr preferRelativeResize="0"/>
          <p:nvPr/>
        </p:nvPicPr>
        <p:blipFill rotWithShape="1">
          <a:blip r:embed="rId2">
            <a:alphaModFix/>
          </a:blip>
          <a:srcRect/>
          <a:stretch/>
        </p:blipFill>
        <p:spPr>
          <a:xfrm>
            <a:off x="124908" y="6391656"/>
            <a:ext cx="1598370" cy="356616"/>
          </a:xfrm>
          <a:prstGeom prst="rect">
            <a:avLst/>
          </a:prstGeom>
          <a:noFill/>
          <a:ln>
            <a:noFill/>
          </a:ln>
        </p:spPr>
      </p:pic>
      <p:pic>
        <p:nvPicPr>
          <p:cNvPr id="92" name="Google Shape;92;p44"/>
          <p:cNvPicPr preferRelativeResize="0"/>
          <p:nvPr/>
        </p:nvPicPr>
        <p:blipFill rotWithShape="1">
          <a:blip r:embed="rId3">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Intestazione sezione">
  <p:cSld name="Intestazione sezione">
    <p:bg>
      <p:bgPr>
        <a:solidFill>
          <a:schemeClr val="dk2"/>
        </a:solidFill>
        <a:effectLst/>
      </p:bgPr>
    </p:bg>
    <p:spTree>
      <p:nvGrpSpPr>
        <p:cNvPr id="1" name="Shape 93"/>
        <p:cNvGrpSpPr/>
        <p:nvPr/>
      </p:nvGrpSpPr>
      <p:grpSpPr>
        <a:xfrm>
          <a:off x="0" y="0"/>
          <a:ext cx="0" cy="0"/>
          <a:chOff x="0" y="0"/>
          <a:chExt cx="0" cy="0"/>
        </a:xfrm>
      </p:grpSpPr>
      <p:sp>
        <p:nvSpPr>
          <p:cNvPr id="94" name="Google Shape;94;p45"/>
          <p:cNvSpPr/>
          <p:nvPr/>
        </p:nvSpPr>
        <p:spPr>
          <a:xfrm>
            <a:off x="136565" y="131359"/>
            <a:ext cx="11907636" cy="6590991"/>
          </a:xfrm>
          <a:prstGeom prst="rect">
            <a:avLst/>
          </a:prstGeom>
          <a:solidFill>
            <a:srgbClr val="2A88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45"/>
          <p:cNvSpPr/>
          <p:nvPr/>
        </p:nvSpPr>
        <p:spPr>
          <a:xfrm rot="10800000">
            <a:off x="10517008" y="-196912"/>
            <a:ext cx="2377188" cy="2377188"/>
          </a:xfrm>
          <a:custGeom>
            <a:avLst/>
            <a:gdLst/>
            <a:ahLst/>
            <a:cxnLst/>
            <a:rect l="l" t="t" r="r" b="b"/>
            <a:pathLst>
              <a:path w="3559662" h="3559662" extrusionOk="0">
                <a:moveTo>
                  <a:pt x="0" y="0"/>
                </a:moveTo>
                <a:lnTo>
                  <a:pt x="3559662" y="0"/>
                </a:lnTo>
                <a:lnTo>
                  <a:pt x="3559662" y="3559662"/>
                </a:lnTo>
                <a:lnTo>
                  <a:pt x="0" y="3559662"/>
                </a:lnTo>
                <a:lnTo>
                  <a:pt x="0" y="0"/>
                </a:lnTo>
                <a:close/>
              </a:path>
            </a:pathLst>
          </a:custGeom>
          <a:blipFill rotWithShape="1">
            <a:blip r:embed="rId2">
              <a:alphaModFix/>
            </a:blip>
            <a:stretch>
              <a:fillRect/>
            </a:stretch>
          </a:blipFill>
          <a:ln>
            <a:noFill/>
          </a:ln>
        </p:spPr>
      </p:sp>
      <p:sp>
        <p:nvSpPr>
          <p:cNvPr id="96" name="Google Shape;96;p45"/>
          <p:cNvSpPr/>
          <p:nvPr/>
        </p:nvSpPr>
        <p:spPr>
          <a:xfrm>
            <a:off x="-335666" y="-314887"/>
            <a:ext cx="1132540" cy="113254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A4C85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45"/>
          <p:cNvSpPr/>
          <p:nvPr/>
        </p:nvSpPr>
        <p:spPr>
          <a:xfrm>
            <a:off x="10708901" y="1581620"/>
            <a:ext cx="800983" cy="800983"/>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5F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45"/>
          <p:cNvSpPr/>
          <p:nvPr/>
        </p:nvSpPr>
        <p:spPr>
          <a:xfrm>
            <a:off x="8766859" y="5831860"/>
            <a:ext cx="2938743" cy="2938743"/>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45"/>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5400"/>
              <a:buFont typeface="Quattrocento Sans"/>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45"/>
          <p:cNvSpPr txBox="1">
            <a:spLocks noGrp="1"/>
          </p:cNvSpPr>
          <p:nvPr>
            <p:ph type="body" idx="1"/>
          </p:nvPr>
        </p:nvSpPr>
        <p:spPr>
          <a:xfrm>
            <a:off x="469348" y="4275427"/>
            <a:ext cx="6739317" cy="179394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solidFill>
                  <a:schemeClr val="dk1"/>
                </a:solidFil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01" name="Google Shape;101;p45"/>
          <p:cNvPicPr preferRelativeResize="0"/>
          <p:nvPr/>
        </p:nvPicPr>
        <p:blipFill rotWithShape="1">
          <a:blip r:embed="rId3">
            <a:alphaModFix/>
          </a:blip>
          <a:srcRect/>
          <a:stretch/>
        </p:blipFill>
        <p:spPr>
          <a:xfrm>
            <a:off x="119193" y="6391842"/>
            <a:ext cx="1598370" cy="356616"/>
          </a:xfrm>
          <a:prstGeom prst="rect">
            <a:avLst/>
          </a:prstGeom>
          <a:noFill/>
          <a:ln>
            <a:noFill/>
          </a:ln>
        </p:spPr>
      </p:pic>
      <p:pic>
        <p:nvPicPr>
          <p:cNvPr id="102" name="Google Shape;102;p45"/>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ue contenuti">
  <p:cSld name="Due contenuti">
    <p:spTree>
      <p:nvGrpSpPr>
        <p:cNvPr id="1" name="Shape 103"/>
        <p:cNvGrpSpPr/>
        <p:nvPr/>
      </p:nvGrpSpPr>
      <p:grpSpPr>
        <a:xfrm>
          <a:off x="0" y="0"/>
          <a:ext cx="0" cy="0"/>
          <a:chOff x="0" y="0"/>
          <a:chExt cx="0" cy="0"/>
        </a:xfrm>
      </p:grpSpPr>
      <p:sp>
        <p:nvSpPr>
          <p:cNvPr id="104" name="Google Shape;104;p46"/>
          <p:cNvSpPr/>
          <p:nvPr/>
        </p:nvSpPr>
        <p:spPr>
          <a:xfrm>
            <a:off x="-2353534" y="2493183"/>
            <a:ext cx="2868775" cy="2868775"/>
          </a:xfrm>
          <a:custGeom>
            <a:avLst/>
            <a:gdLst/>
            <a:ahLst/>
            <a:cxnLst/>
            <a:rect l="l" t="t" r="r" b="b"/>
            <a:pathLst>
              <a:path w="4305109" h="4305109" extrusionOk="0">
                <a:moveTo>
                  <a:pt x="0" y="0"/>
                </a:moveTo>
                <a:lnTo>
                  <a:pt x="4305109" y="0"/>
                </a:lnTo>
                <a:lnTo>
                  <a:pt x="4305109" y="4305109"/>
                </a:lnTo>
                <a:lnTo>
                  <a:pt x="0" y="4305109"/>
                </a:lnTo>
                <a:lnTo>
                  <a:pt x="0" y="0"/>
                </a:lnTo>
                <a:close/>
              </a:path>
            </a:pathLst>
          </a:custGeom>
          <a:blipFill rotWithShape="1">
            <a:blip r:embed="rId2">
              <a:alphaModFix/>
            </a:blip>
            <a:stretch>
              <a:fillRect/>
            </a:stretch>
          </a:blipFill>
          <a:ln>
            <a:noFill/>
          </a:ln>
        </p:spPr>
      </p:sp>
      <p:sp>
        <p:nvSpPr>
          <p:cNvPr id="105" name="Google Shape;105;p46"/>
          <p:cNvSpPr/>
          <p:nvPr/>
        </p:nvSpPr>
        <p:spPr>
          <a:xfrm>
            <a:off x="11606349" y="-203875"/>
            <a:ext cx="799246" cy="79924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A88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46"/>
          <p:cNvSpPr/>
          <p:nvPr/>
        </p:nvSpPr>
        <p:spPr>
          <a:xfrm>
            <a:off x="10539785" y="5589460"/>
            <a:ext cx="2932374" cy="2932373"/>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315F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46"/>
          <p:cNvSpPr txBox="1">
            <a:spLocks noGrp="1"/>
          </p:cNvSpPr>
          <p:nvPr>
            <p:ph type="body" idx="1"/>
          </p:nvPr>
        </p:nvSpPr>
        <p:spPr>
          <a:xfrm>
            <a:off x="819491" y="2762848"/>
            <a:ext cx="5092083" cy="336363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2400"/>
              <a:buNone/>
              <a:defRPr>
                <a:solidFill>
                  <a:schemeClr val="accent4"/>
                </a:solidFill>
              </a:defRPr>
            </a:lvl2pPr>
            <a:lvl3pPr marL="1371600" lvl="2" indent="-228600" algn="l">
              <a:lnSpc>
                <a:spcPct val="90000"/>
              </a:lnSpc>
              <a:spcBef>
                <a:spcPts val="500"/>
              </a:spcBef>
              <a:spcAft>
                <a:spcPts val="0"/>
              </a:spcAft>
              <a:buClr>
                <a:schemeClr val="accent4"/>
              </a:buClr>
              <a:buSzPts val="2000"/>
              <a:buNone/>
              <a:defRPr>
                <a:solidFill>
                  <a:schemeClr val="accent4"/>
                </a:solidFill>
              </a:defRPr>
            </a:lvl3pPr>
            <a:lvl4pPr marL="1828800" lvl="3" indent="-228600" algn="l">
              <a:lnSpc>
                <a:spcPct val="90000"/>
              </a:lnSpc>
              <a:spcBef>
                <a:spcPts val="500"/>
              </a:spcBef>
              <a:spcAft>
                <a:spcPts val="0"/>
              </a:spcAft>
              <a:buClr>
                <a:schemeClr val="accent4"/>
              </a:buClr>
              <a:buSzPts val="1800"/>
              <a:buNone/>
              <a:defRPr>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8" name="Google Shape;108;p46"/>
          <p:cNvSpPr txBox="1">
            <a:spLocks noGrp="1"/>
          </p:cNvSpPr>
          <p:nvPr>
            <p:ph type="body" idx="2"/>
          </p:nvPr>
        </p:nvSpPr>
        <p:spPr>
          <a:xfrm>
            <a:off x="6230180" y="2793225"/>
            <a:ext cx="5092083" cy="33332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accent4"/>
              </a:buClr>
              <a:buSzPts val="2400"/>
              <a:buNone/>
              <a:defRPr>
                <a:solidFill>
                  <a:schemeClr val="accent4"/>
                </a:solidFill>
              </a:defRPr>
            </a:lvl2pPr>
            <a:lvl3pPr marL="1371600" lvl="2" indent="-228600" algn="l">
              <a:lnSpc>
                <a:spcPct val="90000"/>
              </a:lnSpc>
              <a:spcBef>
                <a:spcPts val="500"/>
              </a:spcBef>
              <a:spcAft>
                <a:spcPts val="0"/>
              </a:spcAft>
              <a:buClr>
                <a:schemeClr val="accent4"/>
              </a:buClr>
              <a:buSzPts val="2000"/>
              <a:buNone/>
              <a:defRPr>
                <a:solidFill>
                  <a:schemeClr val="accent4"/>
                </a:solidFill>
              </a:defRPr>
            </a:lvl3pPr>
            <a:lvl4pPr marL="1828800" lvl="3" indent="-228600" algn="l">
              <a:lnSpc>
                <a:spcPct val="90000"/>
              </a:lnSpc>
              <a:spcBef>
                <a:spcPts val="500"/>
              </a:spcBef>
              <a:spcAft>
                <a:spcPts val="0"/>
              </a:spcAft>
              <a:buClr>
                <a:schemeClr val="accent4"/>
              </a:buClr>
              <a:buSzPts val="1800"/>
              <a:buNone/>
              <a:defRPr>
                <a:solidFill>
                  <a:schemeClr val="accent4"/>
                </a:solidFill>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9" name="Google Shape;109;p46"/>
          <p:cNvSpPr txBox="1">
            <a:spLocks noGrp="1"/>
          </p:cNvSpPr>
          <p:nvPr>
            <p:ph type="title"/>
          </p:nvPr>
        </p:nvSpPr>
        <p:spPr>
          <a:xfrm>
            <a:off x="469348" y="466344"/>
            <a:ext cx="6739317" cy="158993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Quattrocento Sans"/>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46"/>
          <p:cNvSpPr txBox="1">
            <a:spLocks noGrp="1"/>
          </p:cNvSpPr>
          <p:nvPr>
            <p:ph type="body" idx="3"/>
          </p:nvPr>
        </p:nvSpPr>
        <p:spPr>
          <a:xfrm>
            <a:off x="469347" y="2056277"/>
            <a:ext cx="6739317" cy="55375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4"/>
              </a:buClr>
              <a:buSzPts val="2800"/>
              <a:buNone/>
              <a:defRPr sz="2800">
                <a:solidFill>
                  <a:schemeClr val="accent4"/>
                </a:solidFill>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11" name="Google Shape;111;p46"/>
          <p:cNvPicPr preferRelativeResize="0"/>
          <p:nvPr/>
        </p:nvPicPr>
        <p:blipFill rotWithShape="1">
          <a:blip r:embed="rId3">
            <a:alphaModFix/>
          </a:blip>
          <a:srcRect/>
          <a:stretch/>
        </p:blipFill>
        <p:spPr>
          <a:xfrm>
            <a:off x="118872" y="6391656"/>
            <a:ext cx="1592010" cy="353780"/>
          </a:xfrm>
          <a:prstGeom prst="rect">
            <a:avLst/>
          </a:prstGeom>
          <a:noFill/>
          <a:ln>
            <a:noFill/>
          </a:ln>
        </p:spPr>
      </p:pic>
      <p:pic>
        <p:nvPicPr>
          <p:cNvPr id="112" name="Google Shape;112;p46"/>
          <p:cNvPicPr preferRelativeResize="0"/>
          <p:nvPr/>
        </p:nvPicPr>
        <p:blipFill rotWithShape="1">
          <a:blip r:embed="rId4">
            <a:alphaModFix/>
          </a:blip>
          <a:srcRect/>
          <a:stretch/>
        </p:blipFill>
        <p:spPr>
          <a:xfrm>
            <a:off x="10917936" y="146304"/>
            <a:ext cx="1237595" cy="59136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37"/>
          <p:cNvSpPr/>
          <p:nvPr/>
        </p:nvSpPr>
        <p:spPr>
          <a:xfrm>
            <a:off x="8720454" y="2794301"/>
            <a:ext cx="5158628" cy="5158628"/>
          </a:xfrm>
          <a:custGeom>
            <a:avLst/>
            <a:gdLst/>
            <a:ahLst/>
            <a:cxnLst/>
            <a:rect l="l" t="t" r="r" b="b"/>
            <a:pathLst>
              <a:path w="7730836" h="7730836" extrusionOk="0">
                <a:moveTo>
                  <a:pt x="0" y="0"/>
                </a:moveTo>
                <a:lnTo>
                  <a:pt x="7730836" y="0"/>
                </a:lnTo>
                <a:lnTo>
                  <a:pt x="7730836" y="7730837"/>
                </a:lnTo>
                <a:lnTo>
                  <a:pt x="0" y="7730837"/>
                </a:lnTo>
                <a:lnTo>
                  <a:pt x="0" y="0"/>
                </a:lnTo>
                <a:close/>
              </a:path>
            </a:pathLst>
          </a:custGeom>
          <a:blipFill rotWithShape="1">
            <a:blip r:embed="rId1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Quattrocento Sans"/>
              <a:ea typeface="Quattrocento Sans"/>
              <a:cs typeface="Quattrocento Sans"/>
              <a:sym typeface="Quattrocento Sans"/>
            </a:endParaRPr>
          </a:p>
        </p:txBody>
      </p:sp>
      <p:sp>
        <p:nvSpPr>
          <p:cNvPr id="11" name="Google Shape;11;p37"/>
          <p:cNvSpPr/>
          <p:nvPr/>
        </p:nvSpPr>
        <p:spPr>
          <a:xfrm>
            <a:off x="9864504" y="2087071"/>
            <a:ext cx="1688206" cy="168820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E3F7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2" name="Google Shape;12;p37"/>
          <p:cNvGrpSpPr/>
          <p:nvPr/>
        </p:nvGrpSpPr>
        <p:grpSpPr>
          <a:xfrm>
            <a:off x="-380551" y="-774421"/>
            <a:ext cx="2375289" cy="2577455"/>
            <a:chOff x="0" y="0"/>
            <a:chExt cx="4746217" cy="5150176"/>
          </a:xfrm>
        </p:grpSpPr>
        <p:sp>
          <p:nvSpPr>
            <p:cNvPr id="13" name="Google Shape;13;p37"/>
            <p:cNvSpPr/>
            <p:nvPr/>
          </p:nvSpPr>
          <p:spPr>
            <a:xfrm rot="10800000">
              <a:off x="0" y="0"/>
              <a:ext cx="4746217" cy="4746217"/>
            </a:xfrm>
            <a:custGeom>
              <a:avLst/>
              <a:gdLst/>
              <a:ahLst/>
              <a:cxnLst/>
              <a:rect l="l" t="t" r="r" b="b"/>
              <a:pathLst>
                <a:path w="4746217" h="4746217" extrusionOk="0">
                  <a:moveTo>
                    <a:pt x="0" y="0"/>
                  </a:moveTo>
                  <a:lnTo>
                    <a:pt x="4746217" y="0"/>
                  </a:lnTo>
                  <a:lnTo>
                    <a:pt x="4746217" y="4746217"/>
                  </a:lnTo>
                  <a:lnTo>
                    <a:pt x="0" y="4746217"/>
                  </a:lnTo>
                  <a:lnTo>
                    <a:pt x="0" y="0"/>
                  </a:lnTo>
                  <a:close/>
                </a:path>
              </a:pathLst>
            </a:custGeom>
            <a:blipFill rotWithShape="1">
              <a:blip r:embed="rId16">
                <a:alphaModFix/>
              </a:blip>
              <a:stretch>
                <a:fillRect/>
              </a:stretch>
            </a:blipFill>
            <a:ln>
              <a:noFill/>
            </a:ln>
          </p:spPr>
        </p:sp>
        <p:sp>
          <p:nvSpPr>
            <p:cNvPr id="14" name="Google Shape;14;p37"/>
            <p:cNvSpPr/>
            <p:nvPr/>
          </p:nvSpPr>
          <p:spPr>
            <a:xfrm>
              <a:off x="383127" y="3550960"/>
              <a:ext cx="1599216" cy="1599216"/>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15FA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 name="Google Shape;15;p37"/>
          <p:cNvSpPr/>
          <p:nvPr/>
        </p:nvSpPr>
        <p:spPr>
          <a:xfrm>
            <a:off x="7772211" y="5234943"/>
            <a:ext cx="2936397" cy="293639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7"/>
          <p:cNvSpPr/>
          <p:nvPr/>
        </p:nvSpPr>
        <p:spPr>
          <a:xfrm>
            <a:off x="946164" y="-1828800"/>
            <a:ext cx="2936397" cy="2936396"/>
          </a:xfrm>
          <a:custGeom>
            <a:avLst/>
            <a:gdLst/>
            <a:ahLst/>
            <a:cxnLst/>
            <a:rect l="l" t="t" r="r" b="b"/>
            <a:pathLst>
              <a:path w="6355080" h="6355080" extrusionOk="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B6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37"/>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5400"/>
              <a:buFont typeface="Quattrocento Sans"/>
              <a:buNone/>
              <a:defRPr sz="5400" b="0" i="0" u="none" strike="noStrike" cap="none">
                <a:solidFill>
                  <a:schemeClr val="lt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 name="Google Shape;18;p37"/>
          <p:cNvSpPr txBox="1">
            <a:spLocks noGrp="1"/>
          </p:cNvSpPr>
          <p:nvPr>
            <p:ph type="body" idx="1"/>
          </p:nvPr>
        </p:nvSpPr>
        <p:spPr>
          <a:xfrm>
            <a:off x="469348" y="4275427"/>
            <a:ext cx="6739317" cy="179394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accent4"/>
              </a:buClr>
              <a:buSzPts val="2800"/>
              <a:buFont typeface="Arial"/>
              <a:buNone/>
              <a:defRPr sz="2800" b="0" i="0" u="none" strike="noStrike" cap="none">
                <a:solidFill>
                  <a:schemeClr val="accent4"/>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9pPr>
          </a:lstStyle>
          <a:p>
            <a:endParaRPr/>
          </a:p>
        </p:txBody>
      </p:sp>
      <p:pic>
        <p:nvPicPr>
          <p:cNvPr id="19" name="Google Shape;19;p37"/>
          <p:cNvPicPr preferRelativeResize="0"/>
          <p:nvPr/>
        </p:nvPicPr>
        <p:blipFill rotWithShape="1">
          <a:blip r:embed="rId17">
            <a:alphaModFix/>
          </a:blip>
          <a:srcRect/>
          <a:stretch/>
        </p:blipFill>
        <p:spPr>
          <a:xfrm>
            <a:off x="118872" y="6391656"/>
            <a:ext cx="1592010" cy="353780"/>
          </a:xfrm>
          <a:prstGeom prst="rect">
            <a:avLst/>
          </a:prstGeom>
          <a:noFill/>
          <a:ln>
            <a:noFill/>
          </a:ln>
        </p:spPr>
      </p:pic>
      <p:pic>
        <p:nvPicPr>
          <p:cNvPr id="20" name="Google Shape;20;p37"/>
          <p:cNvPicPr preferRelativeResize="0"/>
          <p:nvPr/>
        </p:nvPicPr>
        <p:blipFill rotWithShape="1">
          <a:blip r:embed="rId18">
            <a:alphaModFix/>
          </a:blip>
          <a:srcRect/>
          <a:stretch/>
        </p:blipFill>
        <p:spPr>
          <a:xfrm>
            <a:off x="10917936" y="146304"/>
            <a:ext cx="1237595" cy="5913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4.jpg"/><Relationship Id="rId5" Type="http://schemas.openxmlformats.org/officeDocument/2006/relationships/image" Target="../media/image2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1.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2.jpg"/><Relationship Id="rId5" Type="http://schemas.openxmlformats.org/officeDocument/2006/relationships/image" Target="../media/image20.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4.xml"/><Relationship Id="rId7" Type="http://schemas.openxmlformats.org/officeDocument/2006/relationships/image" Target="../media/image1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drive.google.com/file/d/1adqjxsYU_vnpyPpmWjwzEvtHClHseFEB/view" TargetMode="External"/><Relationship Id="rId5" Type="http://schemas.openxmlformats.org/officeDocument/2006/relationships/image" Target="../media/image12.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5" Type="http://schemas.openxmlformats.org/officeDocument/2006/relationships/image" Target="../media/image12.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1.png"/><Relationship Id="rId5" Type="http://schemas.openxmlformats.org/officeDocument/2006/relationships/image" Target="../media/image14.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0"/>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5400"/>
              <a:buNone/>
            </a:pPr>
            <a:r>
              <a:rPr lang="en-US"/>
              <a:t>Tendenza demografica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US"/>
              <a:t>Tendenza demografica</a:t>
            </a:r>
            <a:endParaRPr/>
          </a:p>
        </p:txBody>
      </p:sp>
      <p:sp>
        <p:nvSpPr>
          <p:cNvPr id="241" name="Google Shape;241;p11"/>
          <p:cNvSpPr txBox="1">
            <a:spLocks noGrp="1"/>
          </p:cNvSpPr>
          <p:nvPr>
            <p:ph type="body" idx="1"/>
          </p:nvPr>
        </p:nvSpPr>
        <p:spPr>
          <a:xfrm>
            <a:off x="3291841" y="1690228"/>
            <a:ext cx="5643684" cy="660680"/>
          </a:xfrm>
          <a:prstGeom prst="rect">
            <a:avLst/>
          </a:prstGeom>
          <a:noFill/>
          <a:ln>
            <a:noFill/>
          </a:ln>
        </p:spPr>
        <p:txBody>
          <a:bodyPr spcFirstLastPara="1" wrap="square" lIns="91425" tIns="45700" rIns="91425" bIns="45700" anchor="b" anchorCtr="0">
            <a:normAutofit fontScale="92500"/>
          </a:bodyPr>
          <a:lstStyle/>
          <a:p>
            <a:pPr marL="0" lvl="0" indent="0" algn="l" rtl="0">
              <a:lnSpc>
                <a:spcPct val="90000"/>
              </a:lnSpc>
              <a:spcBef>
                <a:spcPts val="0"/>
              </a:spcBef>
              <a:spcAft>
                <a:spcPts val="0"/>
              </a:spcAft>
              <a:buSzPct val="100000"/>
              <a:buNone/>
            </a:pPr>
            <a:r>
              <a:rPr lang="en-US"/>
              <a:t>Mappa della popolazione europea di 65+, % </a:t>
            </a:r>
            <a:endParaRPr/>
          </a:p>
        </p:txBody>
      </p:sp>
      <p:sp>
        <p:nvSpPr>
          <p:cNvPr id="243" name="Google Shape;243;p11"/>
          <p:cNvSpPr txBox="1">
            <a:spLocks noGrp="1"/>
          </p:cNvSpPr>
          <p:nvPr>
            <p:ph type="body" idx="4"/>
          </p:nvPr>
        </p:nvSpPr>
        <p:spPr>
          <a:xfrm>
            <a:off x="6230180" y="2793225"/>
            <a:ext cx="5092083" cy="333325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en-US">
                <a:solidFill>
                  <a:schemeClr val="dk1"/>
                </a:solidFill>
              </a:rPr>
              <a:t>The Sustainable Development Goals (SDGs)</a:t>
            </a:r>
            <a:endParaRPr/>
          </a:p>
          <a:p>
            <a:pPr marL="914400" lvl="1" indent="-457200" algn="l" rtl="0">
              <a:lnSpc>
                <a:spcPct val="90000"/>
              </a:lnSpc>
              <a:spcBef>
                <a:spcPts val="500"/>
              </a:spcBef>
              <a:spcAft>
                <a:spcPts val="0"/>
              </a:spcAft>
              <a:buClr>
                <a:schemeClr val="dk1"/>
              </a:buClr>
              <a:buSzPts val="2400"/>
              <a:buFont typeface="Arial"/>
              <a:buChar char="•"/>
            </a:pPr>
            <a:r>
              <a:rPr lang="en-US">
                <a:solidFill>
                  <a:schemeClr val="dk1"/>
                </a:solidFill>
              </a:rPr>
              <a:t>Goal 3 – </a:t>
            </a:r>
            <a:r>
              <a:rPr lang="en-US" sz="2800">
                <a:solidFill>
                  <a:schemeClr val="dk1"/>
                </a:solidFill>
              </a:rPr>
              <a:t>Good Health and </a:t>
            </a:r>
            <a:r>
              <a:rPr lang="en-US">
                <a:solidFill>
                  <a:schemeClr val="dk1"/>
                </a:solidFill>
              </a:rPr>
              <a:t>Well-being</a:t>
            </a:r>
            <a:endParaRPr/>
          </a:p>
          <a:p>
            <a:pPr marL="914400" lvl="1" indent="-457200" algn="l" rtl="0">
              <a:lnSpc>
                <a:spcPct val="90000"/>
              </a:lnSpc>
              <a:spcBef>
                <a:spcPts val="500"/>
              </a:spcBef>
              <a:spcAft>
                <a:spcPts val="0"/>
              </a:spcAft>
              <a:buClr>
                <a:schemeClr val="dk1"/>
              </a:buClr>
              <a:buSzPts val="2400"/>
              <a:buFont typeface="Arial"/>
              <a:buChar char="•"/>
            </a:pPr>
            <a:r>
              <a:rPr lang="en-US">
                <a:solidFill>
                  <a:schemeClr val="dk1"/>
                </a:solidFill>
              </a:rPr>
              <a:t>Goal 11 – Sustainable Cities and Communities</a:t>
            </a:r>
            <a:endParaRPr/>
          </a:p>
        </p:txBody>
      </p:sp>
      <p:pic>
        <p:nvPicPr>
          <p:cNvPr id="244" name="Google Shape;244;p11"/>
          <p:cNvPicPr preferRelativeResize="0">
            <a:picLocks noGrp="1"/>
          </p:cNvPicPr>
          <p:nvPr>
            <p:ph type="body" idx="3"/>
          </p:nvPr>
        </p:nvPicPr>
        <p:blipFill rotWithShape="1">
          <a:blip r:embed="rId5">
            <a:alphaModFix/>
          </a:blip>
          <a:srcRect/>
          <a:stretch/>
        </p:blipFill>
        <p:spPr>
          <a:xfrm>
            <a:off x="4122659" y="2504757"/>
            <a:ext cx="4215042" cy="3988118"/>
          </a:xfrm>
          <a:prstGeom prst="rect">
            <a:avLst/>
          </a:prstGeom>
          <a:noFill/>
          <a:ln>
            <a:noFill/>
          </a:ln>
        </p:spPr>
      </p:pic>
      <p:sp>
        <p:nvSpPr>
          <p:cNvPr id="245" name="Google Shape;245;p11"/>
          <p:cNvSpPr txBox="1"/>
          <p:nvPr/>
        </p:nvSpPr>
        <p:spPr>
          <a:xfrm>
            <a:off x="1683651" y="3499122"/>
            <a:ext cx="1220324" cy="543060"/>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0"/>
              </a:spcBef>
              <a:spcAft>
                <a:spcPts val="0"/>
              </a:spcAft>
              <a:buNone/>
            </a:pPr>
            <a:r>
              <a:rPr lang="en-US" sz="2800" b="1" i="0" u="none" strike="noStrike" cap="none">
                <a:solidFill>
                  <a:schemeClr val="lt1"/>
                </a:solidFill>
                <a:latin typeface="Quattrocento Sans"/>
                <a:ea typeface="Quattrocento Sans"/>
                <a:cs typeface="Quattrocento Sans"/>
                <a:sym typeface="Quattrocento Sans"/>
              </a:rPr>
              <a:t>Sociale</a:t>
            </a:r>
            <a:endParaRPr sz="1400" b="0" i="0" u="none" strike="noStrike" cap="none">
              <a:solidFill>
                <a:srgbClr val="000000"/>
              </a:solidFill>
              <a:latin typeface="Arial"/>
              <a:ea typeface="Arial"/>
              <a:cs typeface="Arial"/>
              <a:sym typeface="Arial"/>
            </a:endParaRPr>
          </a:p>
        </p:txBody>
      </p:sp>
      <p:sp>
        <p:nvSpPr>
          <p:cNvPr id="246" name="Google Shape;246;p11"/>
          <p:cNvSpPr txBox="1"/>
          <p:nvPr/>
        </p:nvSpPr>
        <p:spPr>
          <a:xfrm>
            <a:off x="9131155" y="3499122"/>
            <a:ext cx="1520098" cy="543060"/>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90000"/>
              </a:lnSpc>
              <a:spcBef>
                <a:spcPts val="0"/>
              </a:spcBef>
              <a:spcAft>
                <a:spcPts val="0"/>
              </a:spcAft>
              <a:buNone/>
            </a:pPr>
            <a:r>
              <a:rPr lang="en-US" sz="2800" b="1" i="0" u="none" strike="noStrike" cap="none">
                <a:solidFill>
                  <a:schemeClr val="lt1"/>
                </a:solidFill>
                <a:latin typeface="Quattrocento Sans"/>
                <a:ea typeface="Quattrocento Sans"/>
                <a:cs typeface="Quattrocento Sans"/>
                <a:sym typeface="Quattrocento Sans"/>
              </a:rPr>
              <a:t>Economico</a:t>
            </a:r>
            <a:endParaRPr sz="2800" b="1" i="0" u="none" strike="noStrike" cap="none">
              <a:solidFill>
                <a:schemeClr val="lt1"/>
              </a:solidFill>
              <a:latin typeface="Quattrocento Sans"/>
              <a:ea typeface="Quattrocento Sans"/>
              <a:cs typeface="Quattrocento Sans"/>
              <a:sym typeface="Quattrocento Sans"/>
            </a:endParaRPr>
          </a:p>
        </p:txBody>
      </p:sp>
      <p:pic>
        <p:nvPicPr>
          <p:cNvPr id="2" name="IT 1.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4600" y="62007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0"/>
                                  </p:stCondLst>
                                  <p:childTnLst>
                                    <p:set>
                                      <p:cBhvr>
                                        <p:cTn id="6" dur="1" fill="hold">
                                          <p:stCondLst>
                                            <p:cond delay="0"/>
                                          </p:stCondLst>
                                        </p:cTn>
                                        <p:tgtEl>
                                          <p:spTgt spid="245"/>
                                        </p:tgtEl>
                                        <p:attrNameLst>
                                          <p:attrName>style.visibility</p:attrName>
                                        </p:attrNameLst>
                                      </p:cBhvr>
                                      <p:to>
                                        <p:strVal val="visible"/>
                                      </p:to>
                                    </p:set>
                                    <p:animEffect transition="in" filter="fade">
                                      <p:cBhvr>
                                        <p:cTn id="7" dur="500"/>
                                        <p:tgtEl>
                                          <p:spTgt spid="245"/>
                                        </p:tgtEl>
                                      </p:cBhvr>
                                    </p:animEffect>
                                  </p:childTnLst>
                                </p:cTn>
                              </p:par>
                              <p:par>
                                <p:cTn id="8" presetID="10" presetClass="entr" presetSubtype="0" fill="hold" nodeType="withEffect">
                                  <p:stCondLst>
                                    <p:cond delay="5500"/>
                                  </p:stCondLst>
                                  <p:childTnLst>
                                    <p:set>
                                      <p:cBhvr>
                                        <p:cTn id="9" dur="1" fill="hold">
                                          <p:stCondLst>
                                            <p:cond delay="0"/>
                                          </p:stCondLst>
                                        </p:cTn>
                                        <p:tgtEl>
                                          <p:spTgt spid="246"/>
                                        </p:tgtEl>
                                        <p:attrNameLst>
                                          <p:attrName>style.visibility</p:attrName>
                                        </p:attrNameLst>
                                      </p:cBhvr>
                                      <p:to>
                                        <p:strVal val="visible"/>
                                      </p:to>
                                    </p:set>
                                    <p:animEffect transition="in" filter="fade">
                                      <p:cBhvr>
                                        <p:cTn id="10" dur="500"/>
                                        <p:tgtEl>
                                          <p:spTgt spid="246"/>
                                        </p:tgtEl>
                                      </p:cBhvr>
                                    </p:animEffect>
                                  </p:childTnLst>
                                </p:cTn>
                              </p:par>
                            </p:childTnLst>
                          </p:cTn>
                        </p:par>
                        <p:par>
                          <p:cTn id="11" fill="hold">
                            <p:stCondLst>
                              <p:cond delay="6000"/>
                            </p:stCondLst>
                            <p:childTnLst>
                              <p:par>
                                <p:cTn id="12" presetID="1" presetClass="mediacall" presetSubtype="0" fill="hold" nodeType="afterEffect">
                                  <p:stCondLst>
                                    <p:cond delay="0"/>
                                  </p:stCondLst>
                                  <p:childTnLst>
                                    <p:cmd type="call" cmd="playFrom(0.0)">
                                      <p:cBhvr>
                                        <p:cTn id="13" dur="21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US"/>
              <a:t>Tendenza demografica</a:t>
            </a:r>
            <a:endParaRPr/>
          </a:p>
        </p:txBody>
      </p:sp>
      <p:sp>
        <p:nvSpPr>
          <p:cNvPr id="254" name="Google Shape;254;p12"/>
          <p:cNvSpPr txBox="1">
            <a:spLocks noGrp="1"/>
          </p:cNvSpPr>
          <p:nvPr>
            <p:ph type="body" idx="1"/>
          </p:nvPr>
        </p:nvSpPr>
        <p:spPr>
          <a:xfrm>
            <a:off x="685311" y="1690688"/>
            <a:ext cx="5544869" cy="660680"/>
          </a:xfrm>
          <a:prstGeom prst="rect">
            <a:avLst/>
          </a:prstGeom>
          <a:noFill/>
          <a:ln>
            <a:noFill/>
          </a:ln>
        </p:spPr>
        <p:txBody>
          <a:bodyPr spcFirstLastPara="1" wrap="square" lIns="91425" tIns="45700" rIns="91425" bIns="45700" anchor="b" anchorCtr="0">
            <a:normAutofit fontScale="92500"/>
          </a:bodyPr>
          <a:lstStyle/>
          <a:p>
            <a:pPr marL="0" lvl="0" indent="0" algn="l" rtl="0">
              <a:lnSpc>
                <a:spcPct val="90000"/>
              </a:lnSpc>
              <a:spcBef>
                <a:spcPts val="0"/>
              </a:spcBef>
              <a:spcAft>
                <a:spcPts val="0"/>
              </a:spcAft>
              <a:buSzPct val="100000"/>
              <a:buNone/>
            </a:pPr>
            <a:r>
              <a:rPr lang="en-US"/>
              <a:t>Mappa della popolazione europea di 65+, % </a:t>
            </a:r>
            <a:endParaRPr/>
          </a:p>
        </p:txBody>
      </p:sp>
      <p:sp>
        <p:nvSpPr>
          <p:cNvPr id="256" name="Google Shape;256;p12"/>
          <p:cNvSpPr txBox="1">
            <a:spLocks noGrp="1"/>
          </p:cNvSpPr>
          <p:nvPr>
            <p:ph type="body" idx="4"/>
          </p:nvPr>
        </p:nvSpPr>
        <p:spPr>
          <a:xfrm>
            <a:off x="6230180" y="2793225"/>
            <a:ext cx="5092083" cy="333325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SzPts val="2800"/>
              <a:buFont typeface="Arial"/>
              <a:buChar char="•"/>
            </a:pPr>
            <a:r>
              <a:rPr lang="en-US"/>
              <a:t>Gli Obiettivi di Sviluppo Sostenibile (SDGs)</a:t>
            </a:r>
            <a:endParaRPr/>
          </a:p>
          <a:p>
            <a:pPr marL="914400" lvl="1" indent="-457200" algn="l" rtl="0">
              <a:lnSpc>
                <a:spcPct val="90000"/>
              </a:lnSpc>
              <a:spcBef>
                <a:spcPts val="500"/>
              </a:spcBef>
              <a:spcAft>
                <a:spcPts val="0"/>
              </a:spcAft>
              <a:buSzPts val="2400"/>
              <a:buFont typeface="Arial"/>
              <a:buChar char="•"/>
            </a:pPr>
            <a:r>
              <a:rPr lang="en-US"/>
              <a:t>Obiettivo 3 - Buona salute e benessere</a:t>
            </a:r>
            <a:endParaRPr/>
          </a:p>
          <a:p>
            <a:pPr marL="914400" lvl="1" indent="-457200" algn="l" rtl="0">
              <a:lnSpc>
                <a:spcPct val="90000"/>
              </a:lnSpc>
              <a:spcBef>
                <a:spcPts val="500"/>
              </a:spcBef>
              <a:spcAft>
                <a:spcPts val="0"/>
              </a:spcAft>
              <a:buSzPts val="2400"/>
              <a:buFont typeface="Arial"/>
              <a:buChar char="•"/>
            </a:pPr>
            <a:r>
              <a:rPr lang="en-US"/>
              <a:t>Obiettivo 11 - Città e comunità sostenibili</a:t>
            </a:r>
            <a:endParaRPr/>
          </a:p>
        </p:txBody>
      </p:sp>
      <p:pic>
        <p:nvPicPr>
          <p:cNvPr id="257" name="Google Shape;257;p12"/>
          <p:cNvPicPr preferRelativeResize="0">
            <a:picLocks noGrp="1"/>
          </p:cNvPicPr>
          <p:nvPr>
            <p:ph type="body" idx="3"/>
          </p:nvPr>
        </p:nvPicPr>
        <p:blipFill rotWithShape="1">
          <a:blip r:embed="rId5">
            <a:alphaModFix/>
          </a:blip>
          <a:srcRect/>
          <a:stretch/>
        </p:blipFill>
        <p:spPr>
          <a:xfrm>
            <a:off x="1497501" y="2474872"/>
            <a:ext cx="3786307" cy="3582465"/>
          </a:xfrm>
          <a:prstGeom prst="rect">
            <a:avLst/>
          </a:prstGeom>
          <a:noFill/>
          <a:ln>
            <a:noFill/>
          </a:ln>
        </p:spPr>
      </p:pic>
      <p:pic>
        <p:nvPicPr>
          <p:cNvPr id="2" name="IT 1.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2700" y="62484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US"/>
              <a:t>Tendenza demografica</a:t>
            </a:r>
            <a:endParaRPr/>
          </a:p>
        </p:txBody>
      </p:sp>
      <p:sp>
        <p:nvSpPr>
          <p:cNvPr id="265" name="Google Shape;265;p13"/>
          <p:cNvSpPr txBox="1">
            <a:spLocks noGrp="1"/>
          </p:cNvSpPr>
          <p:nvPr>
            <p:ph type="body" idx="1"/>
          </p:nvPr>
        </p:nvSpPr>
        <p:spPr>
          <a:xfrm>
            <a:off x="5730241" y="1617270"/>
            <a:ext cx="5621972" cy="660680"/>
          </a:xfrm>
          <a:prstGeom prst="rect">
            <a:avLst/>
          </a:prstGeom>
          <a:noFill/>
          <a:ln>
            <a:noFill/>
          </a:ln>
        </p:spPr>
        <p:txBody>
          <a:bodyPr spcFirstLastPara="1" wrap="square" lIns="91425" tIns="45700" rIns="91425" bIns="45700" anchor="b" anchorCtr="0">
            <a:normAutofit fontScale="92500"/>
          </a:bodyPr>
          <a:lstStyle/>
          <a:p>
            <a:pPr marL="0" lvl="0" indent="0" algn="l" rtl="0">
              <a:lnSpc>
                <a:spcPct val="90000"/>
              </a:lnSpc>
              <a:spcBef>
                <a:spcPts val="0"/>
              </a:spcBef>
              <a:spcAft>
                <a:spcPts val="0"/>
              </a:spcAft>
              <a:buSzPct val="100000"/>
              <a:buNone/>
            </a:pPr>
            <a:r>
              <a:rPr lang="en-US"/>
              <a:t>Mappa della popolazione europea di 65+, % </a:t>
            </a:r>
            <a:endParaRPr/>
          </a:p>
        </p:txBody>
      </p:sp>
      <p:pic>
        <p:nvPicPr>
          <p:cNvPr id="266" name="Google Shape;266;p13"/>
          <p:cNvPicPr preferRelativeResize="0">
            <a:picLocks noGrp="1"/>
          </p:cNvPicPr>
          <p:nvPr>
            <p:ph type="body" idx="3"/>
          </p:nvPr>
        </p:nvPicPr>
        <p:blipFill rotWithShape="1">
          <a:blip r:embed="rId5">
            <a:alphaModFix/>
          </a:blip>
          <a:srcRect/>
          <a:stretch/>
        </p:blipFill>
        <p:spPr>
          <a:xfrm>
            <a:off x="6488601" y="2493600"/>
            <a:ext cx="3786307" cy="3582465"/>
          </a:xfrm>
          <a:prstGeom prst="rect">
            <a:avLst/>
          </a:prstGeom>
          <a:noFill/>
          <a:ln>
            <a:noFill/>
          </a:ln>
        </p:spPr>
      </p:pic>
      <p:sp>
        <p:nvSpPr>
          <p:cNvPr id="267" name="Google Shape;267;p13"/>
          <p:cNvSpPr txBox="1"/>
          <p:nvPr/>
        </p:nvSpPr>
        <p:spPr>
          <a:xfrm>
            <a:off x="1396518" y="2618203"/>
            <a:ext cx="5092083" cy="3333258"/>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Spagna</a:t>
            </a:r>
            <a:endParaRPr sz="2800" b="0" i="0" u="none" strike="noStrike" cap="none">
              <a:solidFill>
                <a:schemeClr val="lt1"/>
              </a:solidFill>
              <a:latin typeface="Quattrocento Sans"/>
              <a:ea typeface="Quattrocento Sans"/>
              <a:cs typeface="Quattrocento Sans"/>
              <a:sym typeface="Quattrocento Sans"/>
            </a:endParaRPr>
          </a:p>
          <a:p>
            <a:pPr marL="457200" marR="0" lvl="0" indent="-457200" algn="l" rtl="0">
              <a:lnSpc>
                <a:spcPct val="90000"/>
              </a:lnSpc>
              <a:spcBef>
                <a:spcPts val="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Italia</a:t>
            </a:r>
            <a:endParaRPr/>
          </a:p>
          <a:p>
            <a:pPr marL="457200" marR="0" lvl="0" indent="-457200" algn="l" rtl="0">
              <a:lnSpc>
                <a:spcPct val="90000"/>
              </a:lnSpc>
              <a:spcBef>
                <a:spcPts val="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Romania</a:t>
            </a:r>
            <a:endParaRPr/>
          </a:p>
          <a:p>
            <a:pPr marL="457200" marR="0" lvl="0" indent="-457200" algn="l" rtl="0">
              <a:lnSpc>
                <a:spcPct val="90000"/>
              </a:lnSpc>
              <a:spcBef>
                <a:spcPts val="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Bulgaria</a:t>
            </a:r>
            <a:endParaRPr sz="1400" b="0" i="0" u="none" strike="noStrike" cap="none">
              <a:solidFill>
                <a:srgbClr val="000000"/>
              </a:solidFill>
              <a:latin typeface="Arial"/>
              <a:ea typeface="Arial"/>
              <a:cs typeface="Arial"/>
              <a:sym typeface="Arial"/>
            </a:endParaRPr>
          </a:p>
        </p:txBody>
      </p:sp>
      <p:pic>
        <p:nvPicPr>
          <p:cNvPr id="2" name="IT 1.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62675"/>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4"/>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5400"/>
              <a:buNone/>
            </a:pPr>
            <a:r>
              <a:rPr lang="en-US"/>
              <a:t>Spagna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5"/>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Spagna	</a:t>
            </a:r>
            <a:endParaRPr/>
          </a:p>
        </p:txBody>
      </p:sp>
      <p:pic>
        <p:nvPicPr>
          <p:cNvPr id="280" name="Google Shape;280;p15" descr="Immagine che contiene mappa"/>
          <p:cNvPicPr preferRelativeResize="0">
            <a:picLocks noGrp="1"/>
          </p:cNvPicPr>
          <p:nvPr>
            <p:ph type="body" idx="2"/>
          </p:nvPr>
        </p:nvPicPr>
        <p:blipFill rotWithShape="1">
          <a:blip r:embed="rId5">
            <a:alphaModFix/>
          </a:blip>
          <a:srcRect/>
          <a:stretch/>
        </p:blipFill>
        <p:spPr>
          <a:xfrm>
            <a:off x="704425" y="2176025"/>
            <a:ext cx="3411332" cy="2822696"/>
          </a:xfrm>
          <a:prstGeom prst="rect">
            <a:avLst/>
          </a:prstGeom>
          <a:noFill/>
          <a:ln>
            <a:noFill/>
          </a:ln>
        </p:spPr>
      </p:pic>
      <p:sp>
        <p:nvSpPr>
          <p:cNvPr id="281" name="Google Shape;281;p15"/>
          <p:cNvSpPr txBox="1"/>
          <p:nvPr/>
        </p:nvSpPr>
        <p:spPr>
          <a:xfrm>
            <a:off x="5755667" y="1762370"/>
            <a:ext cx="5534374" cy="4937009"/>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Priorità alla salute</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Qualità dell'assistenza sanitaria</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Obiettivi di pianificazione urbana</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Assistenza completa agli anziani</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Investimenti in corso</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Programmi sanitari per gli anziani</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Programma collaborativo "Invecchiamento attivo</a:t>
            </a:r>
            <a:endParaRPr sz="1400" b="0" i="0" u="none" strike="noStrike" cap="none">
              <a:solidFill>
                <a:srgbClr val="000000"/>
              </a:solidFill>
              <a:latin typeface="Arial"/>
              <a:ea typeface="Arial"/>
              <a:cs typeface="Arial"/>
              <a:sym typeface="Arial"/>
            </a:endParaRPr>
          </a:p>
        </p:txBody>
      </p:sp>
      <p:pic>
        <p:nvPicPr>
          <p:cNvPr id="2" name="IT 1.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3087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6"/>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Spagna	</a:t>
            </a:r>
            <a:endParaRPr/>
          </a:p>
        </p:txBody>
      </p:sp>
      <p:pic>
        <p:nvPicPr>
          <p:cNvPr id="289" name="Google Shape;289;p16" descr="Immagine che contiene mappa"/>
          <p:cNvPicPr preferRelativeResize="0">
            <a:picLocks noGrp="1"/>
          </p:cNvPicPr>
          <p:nvPr>
            <p:ph type="body" idx="2"/>
          </p:nvPr>
        </p:nvPicPr>
        <p:blipFill rotWithShape="1">
          <a:blip r:embed="rId5">
            <a:alphaModFix/>
          </a:blip>
          <a:srcRect/>
          <a:stretch/>
        </p:blipFill>
        <p:spPr>
          <a:xfrm>
            <a:off x="704425" y="2176025"/>
            <a:ext cx="3411332" cy="2822696"/>
          </a:xfrm>
          <a:prstGeom prst="rect">
            <a:avLst/>
          </a:prstGeom>
          <a:noFill/>
          <a:ln>
            <a:noFill/>
          </a:ln>
        </p:spPr>
      </p:pic>
      <p:sp>
        <p:nvSpPr>
          <p:cNvPr id="290" name="Google Shape;290;p16"/>
          <p:cNvSpPr txBox="1"/>
          <p:nvPr/>
        </p:nvSpPr>
        <p:spPr>
          <a:xfrm>
            <a:off x="5755667" y="1762370"/>
            <a:ext cx="5534374" cy="4937009"/>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Priorità alla salute</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Qualità dell'assistenza sanitaria</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Obiettivi di pianificazione urbana</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Assistenza completa agli anziani</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Investimenti in corso</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Programmi sanitari per gli anziani</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Programma collaborativo "Invecchiamento attivo</a:t>
            </a:r>
            <a:endParaRPr sz="1400" b="0" i="0" u="none" strike="noStrike" cap="none">
              <a:solidFill>
                <a:srgbClr val="000000"/>
              </a:solidFill>
              <a:latin typeface="Arial"/>
              <a:ea typeface="Arial"/>
              <a:cs typeface="Arial"/>
              <a:sym typeface="Arial"/>
            </a:endParaRPr>
          </a:p>
        </p:txBody>
      </p:sp>
      <p:pic>
        <p:nvPicPr>
          <p:cNvPr id="2" name="IT 1.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1463" y="6289675"/>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7"/>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5400"/>
              <a:buNone/>
            </a:pPr>
            <a:r>
              <a:rPr lang="en-US"/>
              <a:t>Italia</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8"/>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Italia	</a:t>
            </a:r>
            <a:endParaRPr/>
          </a:p>
        </p:txBody>
      </p:sp>
      <p:pic>
        <p:nvPicPr>
          <p:cNvPr id="303" name="Google Shape;303;p18" descr="Blank map of Italy: outline map and vector map of Italy"/>
          <p:cNvPicPr preferRelativeResize="0"/>
          <p:nvPr/>
        </p:nvPicPr>
        <p:blipFill rotWithShape="1">
          <a:blip r:embed="rId5">
            <a:alphaModFix/>
          </a:blip>
          <a:srcRect/>
          <a:stretch/>
        </p:blipFill>
        <p:spPr>
          <a:xfrm>
            <a:off x="862613" y="2258042"/>
            <a:ext cx="2799375" cy="3144384"/>
          </a:xfrm>
          <a:prstGeom prst="rect">
            <a:avLst/>
          </a:prstGeom>
          <a:noFill/>
          <a:ln>
            <a:noFill/>
          </a:ln>
        </p:spPr>
      </p:pic>
      <p:sp>
        <p:nvSpPr>
          <p:cNvPr id="304" name="Google Shape;304;p18"/>
          <p:cNvSpPr txBox="1"/>
          <p:nvPr/>
        </p:nvSpPr>
        <p:spPr>
          <a:xfrm>
            <a:off x="5795013" y="1772850"/>
            <a:ext cx="5534374" cy="4937009"/>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Promozione della salute e prevenzione delle malattie</a:t>
            </a:r>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Focus sugli stili di vita sani</a:t>
            </a:r>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Qualità della vita per gli anziani</a:t>
            </a:r>
            <a:endParaRPr sz="1400" b="0" i="0" u="none" strike="noStrike" cap="none">
              <a:solidFill>
                <a:srgbClr val="000000"/>
              </a:solidFill>
              <a:latin typeface="Arial"/>
              <a:ea typeface="Arial"/>
              <a:cs typeface="Arial"/>
              <a:sym typeface="Arial"/>
            </a:endParaRPr>
          </a:p>
        </p:txBody>
      </p:sp>
      <p:pic>
        <p:nvPicPr>
          <p:cNvPr id="2" name="IT 1.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01463" y="6410325"/>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9"/>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Quattrocento Sans"/>
              <a:buNone/>
            </a:pPr>
            <a:r>
              <a:rPr lang="en-US"/>
              <a:t>Romania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
          <p:cNvSpPr txBox="1">
            <a:spLocks noGrp="1"/>
          </p:cNvSpPr>
          <p:nvPr>
            <p:ph type="title"/>
          </p:nvPr>
        </p:nvSpPr>
        <p:spPr>
          <a:xfrm>
            <a:off x="469348" y="2634033"/>
            <a:ext cx="6739200" cy="1590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5400"/>
              <a:buNone/>
            </a:pPr>
            <a:r>
              <a:rPr lang="en-US"/>
              <a:t>Introduzione</a:t>
            </a:r>
            <a:endParaRPr/>
          </a:p>
        </p:txBody>
      </p:sp>
      <p:pic>
        <p:nvPicPr>
          <p:cNvPr id="2" name="IT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55350" y="6122988"/>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0"/>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Romania	</a:t>
            </a:r>
            <a:endParaRPr/>
          </a:p>
        </p:txBody>
      </p:sp>
      <p:pic>
        <p:nvPicPr>
          <p:cNvPr id="317" name="Google Shape;317;p20" descr="Map romania Royalty Free Vector Image - VectorStock"/>
          <p:cNvPicPr preferRelativeResize="0"/>
          <p:nvPr/>
        </p:nvPicPr>
        <p:blipFill rotWithShape="1">
          <a:blip r:embed="rId5">
            <a:alphaModFix/>
          </a:blip>
          <a:srcRect b="12778"/>
          <a:stretch/>
        </p:blipFill>
        <p:spPr>
          <a:xfrm>
            <a:off x="633611" y="1924439"/>
            <a:ext cx="3974150" cy="3310035"/>
          </a:xfrm>
          <a:prstGeom prst="rect">
            <a:avLst/>
          </a:prstGeom>
          <a:noFill/>
          <a:ln>
            <a:noFill/>
          </a:ln>
        </p:spPr>
      </p:pic>
      <p:sp>
        <p:nvSpPr>
          <p:cNvPr id="318" name="Google Shape;318;p20"/>
          <p:cNvSpPr txBox="1"/>
          <p:nvPr/>
        </p:nvSpPr>
        <p:spPr>
          <a:xfrm>
            <a:off x="5795013" y="1772850"/>
            <a:ext cx="5534374" cy="4937009"/>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Miglioramento dell'assistenza sanitaria e sociale</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Focus sulla prevenzione delle malattie</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Programmi per gli anziani</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Investimenti nelle infrastrutture di assistenza sociale</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Iniziative di finanziamento in corso</a:t>
            </a:r>
            <a:endParaRPr sz="1400" b="0" i="0" u="none" strike="noStrike" cap="none">
              <a:solidFill>
                <a:srgbClr val="000000"/>
              </a:solidFill>
              <a:latin typeface="Arial"/>
              <a:ea typeface="Arial"/>
              <a:cs typeface="Arial"/>
              <a:sym typeface="Arial"/>
            </a:endParaRPr>
          </a:p>
        </p:txBody>
      </p:sp>
      <p:pic>
        <p:nvPicPr>
          <p:cNvPr id="2" name="IT 1.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49088" y="6289675"/>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1"/>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Romania	</a:t>
            </a:r>
            <a:endParaRPr/>
          </a:p>
        </p:txBody>
      </p:sp>
      <p:pic>
        <p:nvPicPr>
          <p:cNvPr id="326" name="Google Shape;326;p21" descr="Map romania Royalty Free Vector Image - VectorStock"/>
          <p:cNvPicPr preferRelativeResize="0"/>
          <p:nvPr/>
        </p:nvPicPr>
        <p:blipFill rotWithShape="1">
          <a:blip r:embed="rId5">
            <a:alphaModFix/>
          </a:blip>
          <a:srcRect b="12778"/>
          <a:stretch/>
        </p:blipFill>
        <p:spPr>
          <a:xfrm>
            <a:off x="633611" y="1924439"/>
            <a:ext cx="3974150" cy="3310035"/>
          </a:xfrm>
          <a:prstGeom prst="rect">
            <a:avLst/>
          </a:prstGeom>
          <a:noFill/>
          <a:ln>
            <a:noFill/>
          </a:ln>
        </p:spPr>
      </p:pic>
      <p:sp>
        <p:nvSpPr>
          <p:cNvPr id="327" name="Google Shape;327;p21"/>
          <p:cNvSpPr txBox="1"/>
          <p:nvPr/>
        </p:nvSpPr>
        <p:spPr>
          <a:xfrm>
            <a:off x="5795013" y="1772850"/>
            <a:ext cx="5534374" cy="4937009"/>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Miglioramento dell'assistenza sanitaria e sociale</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Focus sulla prevenzione delle malattie</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Programmi per gli anziani</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Investimenti nelle infrastrutture di assistenza sociale</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Iniziative di finanziamento in corso</a:t>
            </a:r>
            <a:endParaRPr sz="1400" b="0" i="0" u="none" strike="noStrike" cap="none">
              <a:solidFill>
                <a:srgbClr val="000000"/>
              </a:solidFill>
              <a:latin typeface="Arial"/>
              <a:ea typeface="Arial"/>
              <a:cs typeface="Arial"/>
              <a:sym typeface="Arial"/>
            </a:endParaRPr>
          </a:p>
        </p:txBody>
      </p:sp>
      <p:pic>
        <p:nvPicPr>
          <p:cNvPr id="2" name="IT 1.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64950" y="6326188"/>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2"/>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5400"/>
              <a:buFont typeface="Quattrocento Sans"/>
              <a:buNone/>
            </a:pPr>
            <a:r>
              <a:rPr lang="en-US"/>
              <a:t>Bulgaria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3"/>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200"/>
              <a:buFont typeface="Quattrocento Sans"/>
              <a:buNone/>
            </a:pPr>
            <a:r>
              <a:rPr lang="en-US"/>
              <a:t>Bulgaria	</a:t>
            </a:r>
            <a:endParaRPr/>
          </a:p>
        </p:txBody>
      </p:sp>
      <p:pic>
        <p:nvPicPr>
          <p:cNvPr id="340" name="Google Shape;340;p23" descr="Bulgaria Country Map Stock Illustration - Download Image Now - Bulgaria, Map,  Country - Geographic Area - iStock"/>
          <p:cNvPicPr preferRelativeResize="0"/>
          <p:nvPr/>
        </p:nvPicPr>
        <p:blipFill rotWithShape="1">
          <a:blip r:embed="rId5">
            <a:alphaModFix/>
          </a:blip>
          <a:srcRect/>
          <a:stretch/>
        </p:blipFill>
        <p:spPr>
          <a:xfrm>
            <a:off x="630400" y="1791769"/>
            <a:ext cx="3731661" cy="3731661"/>
          </a:xfrm>
          <a:prstGeom prst="rect">
            <a:avLst/>
          </a:prstGeom>
          <a:noFill/>
          <a:ln>
            <a:noFill/>
          </a:ln>
        </p:spPr>
      </p:pic>
      <p:sp>
        <p:nvSpPr>
          <p:cNvPr id="341" name="Google Shape;341;p23"/>
          <p:cNvSpPr txBox="1"/>
          <p:nvPr/>
        </p:nvSpPr>
        <p:spPr>
          <a:xfrm>
            <a:off x="5795013" y="1772850"/>
            <a:ext cx="5534374" cy="4937009"/>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Miglioramento dell'assistenza sanitaria</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Programmi di salute pubblica 2023</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Focus sugli anziani</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Assistenza a lungo termine e indipendenza</a:t>
            </a:r>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Enfasi sull'attività fisica</a:t>
            </a:r>
            <a:endParaRPr sz="1400" b="0" i="0" u="none" strike="noStrike" cap="none">
              <a:solidFill>
                <a:srgbClr val="000000"/>
              </a:solidFill>
              <a:latin typeface="Arial"/>
              <a:ea typeface="Arial"/>
              <a:cs typeface="Arial"/>
              <a:sym typeface="Arial"/>
            </a:endParaRPr>
          </a:p>
        </p:txBody>
      </p:sp>
      <p:pic>
        <p:nvPicPr>
          <p:cNvPr id="2" name="IT 1.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66550" y="6354763"/>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4"/>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5400"/>
              <a:buNone/>
            </a:pPr>
            <a:r>
              <a:rPr lang="en-US"/>
              <a:t>Invecchiamento attivo</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5"/>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Invecchiamento attivo</a:t>
            </a:r>
            <a:endParaRPr/>
          </a:p>
        </p:txBody>
      </p:sp>
      <p:pic>
        <p:nvPicPr>
          <p:cNvPr id="354" name="Google Shape;354;p25" descr="Blank outline map of europe simplified wireframe Vector Image"/>
          <p:cNvPicPr preferRelativeResize="0">
            <a:picLocks noGrp="1"/>
          </p:cNvPicPr>
          <p:nvPr>
            <p:ph type="body" idx="2"/>
          </p:nvPr>
        </p:nvPicPr>
        <p:blipFill rotWithShape="1">
          <a:blip r:embed="rId5">
            <a:alphaModFix/>
          </a:blip>
          <a:srcRect t="727" r="1637" b="7663"/>
          <a:stretch/>
        </p:blipFill>
        <p:spPr>
          <a:xfrm>
            <a:off x="854923" y="1945432"/>
            <a:ext cx="3344913" cy="3364512"/>
          </a:xfrm>
          <a:prstGeom prst="rect">
            <a:avLst/>
          </a:prstGeom>
          <a:noFill/>
          <a:ln>
            <a:noFill/>
          </a:ln>
        </p:spPr>
      </p:pic>
      <p:sp>
        <p:nvSpPr>
          <p:cNvPr id="355" name="Google Shape;355;p25"/>
          <p:cNvSpPr txBox="1"/>
          <p:nvPr/>
        </p:nvSpPr>
        <p:spPr>
          <a:xfrm>
            <a:off x="5802703" y="1159183"/>
            <a:ext cx="5534374" cy="4937009"/>
          </a:xfrm>
          <a:prstGeom prst="rect">
            <a:avLst/>
          </a:prstGeom>
          <a:noFill/>
          <a:ln>
            <a:noFill/>
          </a:ln>
        </p:spPr>
        <p:txBody>
          <a:bodyPr spcFirstLastPara="1" wrap="square" lIns="91425" tIns="45700" rIns="91425" bIns="45700" anchor="t" anchorCtr="0">
            <a:normAutofit lnSpcReduction="10000"/>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Invecchiamento della popolazione nell'UE</a:t>
            </a:r>
            <a:endParaRPr sz="1400" b="0" i="0" u="none" strike="noStrike" cap="none">
              <a:solidFill>
                <a:srgbClr val="000000"/>
              </a:solidFill>
              <a:latin typeface="Arial"/>
              <a:ea typeface="Arial"/>
              <a:cs typeface="Arial"/>
              <a:sym typeface="Arial"/>
            </a:endParaRPr>
          </a:p>
          <a:p>
            <a:pPr marL="742950" marR="0" lvl="1" indent="-285750" algn="l" rtl="0">
              <a:lnSpc>
                <a:spcPct val="90000"/>
              </a:lnSpc>
              <a:spcBef>
                <a:spcPts val="500"/>
              </a:spcBef>
              <a:spcAft>
                <a:spcPts val="0"/>
              </a:spcAft>
              <a:buClr>
                <a:schemeClr val="accent4"/>
              </a:buClr>
              <a:buSzPts val="2000"/>
              <a:buFont typeface="Arial"/>
              <a:buChar char="•"/>
            </a:pPr>
            <a:r>
              <a:rPr lang="en-US" sz="2000" b="1" i="0" u="none" strike="noStrike" cap="none">
                <a:solidFill>
                  <a:schemeClr val="accent4"/>
                </a:solidFill>
                <a:latin typeface="Quattrocento Sans"/>
                <a:ea typeface="Quattrocento Sans"/>
                <a:cs typeface="Quattrocento Sans"/>
                <a:sym typeface="Quattrocento Sans"/>
              </a:rPr>
              <a:t>Germania</a:t>
            </a:r>
            <a:endParaRPr/>
          </a:p>
          <a:p>
            <a:pPr marL="742950" marR="0" lvl="1" indent="-285750" algn="l" rtl="0">
              <a:lnSpc>
                <a:spcPct val="90000"/>
              </a:lnSpc>
              <a:spcBef>
                <a:spcPts val="500"/>
              </a:spcBef>
              <a:spcAft>
                <a:spcPts val="0"/>
              </a:spcAft>
              <a:buClr>
                <a:schemeClr val="accent4"/>
              </a:buClr>
              <a:buSzPts val="2000"/>
              <a:buFont typeface="Arial"/>
              <a:buChar char="•"/>
            </a:pPr>
            <a:r>
              <a:rPr lang="en-US" sz="2000" b="1" i="0" u="none" strike="noStrike" cap="none">
                <a:solidFill>
                  <a:schemeClr val="accent4"/>
                </a:solidFill>
                <a:latin typeface="Quattrocento Sans"/>
                <a:ea typeface="Quattrocento Sans"/>
                <a:cs typeface="Quattrocento Sans"/>
                <a:sym typeface="Quattrocento Sans"/>
              </a:rPr>
              <a:t>Italia</a:t>
            </a:r>
            <a:endParaRPr/>
          </a:p>
          <a:p>
            <a:pPr marL="742950" marR="0" lvl="1" indent="-285750" algn="l" rtl="0">
              <a:lnSpc>
                <a:spcPct val="90000"/>
              </a:lnSpc>
              <a:spcBef>
                <a:spcPts val="500"/>
              </a:spcBef>
              <a:spcAft>
                <a:spcPts val="0"/>
              </a:spcAft>
              <a:buClr>
                <a:schemeClr val="accent4"/>
              </a:buClr>
              <a:buSzPts val="2000"/>
              <a:buFont typeface="Arial"/>
              <a:buChar char="•"/>
            </a:pPr>
            <a:r>
              <a:rPr lang="en-US" sz="2000" b="1" i="0" u="none" strike="noStrike" cap="none">
                <a:solidFill>
                  <a:schemeClr val="accent4"/>
                </a:solidFill>
                <a:latin typeface="Quattrocento Sans"/>
                <a:ea typeface="Quattrocento Sans"/>
                <a:cs typeface="Quattrocento Sans"/>
                <a:sym typeface="Quattrocento Sans"/>
              </a:rPr>
              <a:t>Spagna</a:t>
            </a: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100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Politiche di promozione dell'invecchiamento attivo</a:t>
            </a:r>
            <a:endParaRPr sz="1400" b="0" i="0" u="none" strike="noStrike" cap="none">
              <a:solidFill>
                <a:srgbClr val="000000"/>
              </a:solidFill>
              <a:latin typeface="Arial"/>
              <a:ea typeface="Arial"/>
              <a:cs typeface="Arial"/>
              <a:sym typeface="Arial"/>
            </a:endParaRPr>
          </a:p>
          <a:p>
            <a:pPr marL="742950" marR="0" lvl="1" indent="-285750" algn="l" rtl="0">
              <a:lnSpc>
                <a:spcPct val="90000"/>
              </a:lnSpc>
              <a:spcBef>
                <a:spcPts val="500"/>
              </a:spcBef>
              <a:spcAft>
                <a:spcPts val="0"/>
              </a:spcAft>
              <a:buClr>
                <a:schemeClr val="accent4"/>
              </a:buClr>
              <a:buSzPts val="2000"/>
              <a:buFont typeface="Arial"/>
              <a:buChar char="•"/>
            </a:pPr>
            <a:r>
              <a:rPr lang="en-US" sz="2000" b="1" i="0" u="none" strike="noStrike" cap="none">
                <a:solidFill>
                  <a:schemeClr val="accent4"/>
                </a:solidFill>
                <a:latin typeface="Quattrocento Sans"/>
                <a:ea typeface="Quattrocento Sans"/>
                <a:cs typeface="Quattrocento Sans"/>
                <a:sym typeface="Quattrocento Sans"/>
              </a:rPr>
              <a:t>Svezia</a:t>
            </a:r>
            <a:endParaRPr sz="2000" b="1" i="0" u="none" strike="noStrike" cap="none">
              <a:solidFill>
                <a:schemeClr val="accent4"/>
              </a:solidFill>
              <a:latin typeface="Quattrocento Sans"/>
              <a:ea typeface="Quattrocento Sans"/>
              <a:cs typeface="Quattrocento Sans"/>
              <a:sym typeface="Quattrocento Sans"/>
            </a:endParaRPr>
          </a:p>
          <a:p>
            <a:pPr marL="742950" marR="0" lvl="1" indent="-285750" algn="l" rtl="0">
              <a:lnSpc>
                <a:spcPct val="90000"/>
              </a:lnSpc>
              <a:spcBef>
                <a:spcPts val="500"/>
              </a:spcBef>
              <a:spcAft>
                <a:spcPts val="0"/>
              </a:spcAft>
              <a:buClr>
                <a:schemeClr val="accent4"/>
              </a:buClr>
              <a:buSzPts val="2000"/>
              <a:buFont typeface="Arial"/>
              <a:buChar char="•"/>
            </a:pPr>
            <a:r>
              <a:rPr lang="en-US" sz="2000" b="1" i="0" u="none" strike="noStrike" cap="none">
                <a:solidFill>
                  <a:schemeClr val="accent4"/>
                </a:solidFill>
                <a:latin typeface="Quattrocento Sans"/>
                <a:ea typeface="Quattrocento Sans"/>
                <a:cs typeface="Quattrocento Sans"/>
                <a:sym typeface="Quattrocento Sans"/>
              </a:rPr>
              <a:t>Danimarca</a:t>
            </a: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100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Disparità nelle opportunità percepite</a:t>
            </a:r>
            <a:endParaRPr sz="1400" b="0" i="0" u="none" strike="noStrike" cap="none">
              <a:solidFill>
                <a:srgbClr val="000000"/>
              </a:solidFill>
              <a:latin typeface="Arial"/>
              <a:ea typeface="Arial"/>
              <a:cs typeface="Arial"/>
              <a:sym typeface="Arial"/>
            </a:endParaRPr>
          </a:p>
          <a:p>
            <a:pPr marL="742950" marR="0" lvl="1" indent="-285750" algn="l" rtl="0">
              <a:lnSpc>
                <a:spcPct val="90000"/>
              </a:lnSpc>
              <a:spcBef>
                <a:spcPts val="500"/>
              </a:spcBef>
              <a:spcAft>
                <a:spcPts val="0"/>
              </a:spcAft>
              <a:buClr>
                <a:schemeClr val="accent4"/>
              </a:buClr>
              <a:buSzPts val="2000"/>
              <a:buFont typeface="Arial"/>
              <a:buChar char="•"/>
            </a:pPr>
            <a:r>
              <a:rPr lang="en-US" sz="2000" b="1" i="0" u="none" strike="noStrike" cap="none">
                <a:solidFill>
                  <a:schemeClr val="accent4"/>
                </a:solidFill>
                <a:latin typeface="Quattrocento Sans"/>
                <a:ea typeface="Quattrocento Sans"/>
                <a:cs typeface="Quattrocento Sans"/>
                <a:sym typeface="Quattrocento Sans"/>
              </a:rPr>
              <a:t>Romania</a:t>
            </a:r>
            <a:endParaRPr/>
          </a:p>
          <a:p>
            <a:pPr marL="742950" marR="0" lvl="1" indent="-285750" algn="l" rtl="0">
              <a:lnSpc>
                <a:spcPct val="90000"/>
              </a:lnSpc>
              <a:spcBef>
                <a:spcPts val="500"/>
              </a:spcBef>
              <a:spcAft>
                <a:spcPts val="0"/>
              </a:spcAft>
              <a:buClr>
                <a:schemeClr val="accent4"/>
              </a:buClr>
              <a:buSzPts val="2000"/>
              <a:buFont typeface="Arial"/>
              <a:buChar char="•"/>
            </a:pPr>
            <a:r>
              <a:rPr lang="en-US" sz="2000" b="1" i="0" u="none" strike="noStrike" cap="none">
                <a:solidFill>
                  <a:schemeClr val="accent4"/>
                </a:solidFill>
                <a:latin typeface="Quattrocento Sans"/>
                <a:ea typeface="Quattrocento Sans"/>
                <a:cs typeface="Quattrocento Sans"/>
                <a:sym typeface="Quattrocento Sans"/>
              </a:rPr>
              <a:t>Bulgaria</a:t>
            </a:r>
            <a:endParaRPr/>
          </a:p>
          <a:p>
            <a:pPr marL="742950" marR="0" lvl="1" indent="-285750" algn="l" rtl="0">
              <a:lnSpc>
                <a:spcPct val="90000"/>
              </a:lnSpc>
              <a:spcBef>
                <a:spcPts val="500"/>
              </a:spcBef>
              <a:spcAft>
                <a:spcPts val="0"/>
              </a:spcAft>
              <a:buClr>
                <a:schemeClr val="accent4"/>
              </a:buClr>
              <a:buSzPts val="2000"/>
              <a:buFont typeface="Arial"/>
              <a:buChar char="•"/>
            </a:pPr>
            <a:r>
              <a:rPr lang="en-US" sz="2000" b="1" i="0" u="none" strike="noStrike" cap="none">
                <a:solidFill>
                  <a:schemeClr val="accent4"/>
                </a:solidFill>
                <a:latin typeface="Quattrocento Sans"/>
                <a:ea typeface="Quattrocento Sans"/>
                <a:cs typeface="Quattrocento Sans"/>
                <a:sym typeface="Quattrocento Sans"/>
              </a:rPr>
              <a:t>Slovacchia</a:t>
            </a:r>
            <a:endParaRPr sz="2000" b="1" i="0" u="none" strike="noStrike" cap="none">
              <a:solidFill>
                <a:schemeClr val="accent4"/>
              </a:solidFill>
              <a:latin typeface="Quattrocento Sans"/>
              <a:ea typeface="Quattrocento Sans"/>
              <a:cs typeface="Quattrocento Sans"/>
              <a:sym typeface="Quattrocento Sans"/>
            </a:endParaRPr>
          </a:p>
          <a:p>
            <a:pPr marL="742950" marR="0" lvl="1" indent="-285750" algn="l" rtl="0">
              <a:lnSpc>
                <a:spcPct val="90000"/>
              </a:lnSpc>
              <a:spcBef>
                <a:spcPts val="500"/>
              </a:spcBef>
              <a:spcAft>
                <a:spcPts val="0"/>
              </a:spcAft>
              <a:buClr>
                <a:schemeClr val="accent4"/>
              </a:buClr>
              <a:buSzPts val="2000"/>
              <a:buFont typeface="Arial"/>
              <a:buChar char="•"/>
            </a:pPr>
            <a:r>
              <a:rPr lang="en-US" sz="2000" b="1" i="0" u="none" strike="noStrike" cap="none">
                <a:solidFill>
                  <a:schemeClr val="accent4"/>
                </a:solidFill>
                <a:latin typeface="Quattrocento Sans"/>
                <a:ea typeface="Quattrocento Sans"/>
                <a:cs typeface="Quattrocento Sans"/>
                <a:sym typeface="Quattrocento Sans"/>
              </a:rPr>
              <a:t>Italia</a:t>
            </a:r>
            <a:endParaRPr sz="2400" b="1" i="0" u="none" strike="noStrike" cap="none">
              <a:solidFill>
                <a:schemeClr val="lt1"/>
              </a:solidFill>
              <a:latin typeface="Quattrocento Sans"/>
              <a:ea typeface="Quattrocento Sans"/>
              <a:cs typeface="Quattrocento Sans"/>
              <a:sym typeface="Quattrocento Sans"/>
            </a:endParaRPr>
          </a:p>
          <a:p>
            <a:pPr marL="285750" marR="0" lvl="0" indent="-133350" algn="l" rtl="0">
              <a:lnSpc>
                <a:spcPct val="90000"/>
              </a:lnSpc>
              <a:spcBef>
                <a:spcPts val="100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p:txBody>
      </p:sp>
      <p:pic>
        <p:nvPicPr>
          <p:cNvPr id="356" name="Google Shape;356;p25" descr="Immagine che contiene logo, simbolo, Elementi grafici, Carminio&#10;&#10;Descrizione generata automaticamente"/>
          <p:cNvPicPr preferRelativeResize="0"/>
          <p:nvPr/>
        </p:nvPicPr>
        <p:blipFill rotWithShape="1">
          <a:blip r:embed="rId6">
            <a:alphaModFix/>
          </a:blip>
          <a:srcRect/>
          <a:stretch/>
        </p:blipFill>
        <p:spPr>
          <a:xfrm>
            <a:off x="8518108" y="1581539"/>
            <a:ext cx="1782888" cy="1089872"/>
          </a:xfrm>
          <a:prstGeom prst="rect">
            <a:avLst/>
          </a:prstGeom>
          <a:noFill/>
          <a:ln>
            <a:noFill/>
          </a:ln>
        </p:spPr>
      </p:pic>
      <p:pic>
        <p:nvPicPr>
          <p:cNvPr id="2" name="IT 1.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10988" y="6400800"/>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8000"/>
                                  </p:stCondLst>
                                  <p:childTnLst>
                                    <p:set>
                                      <p:cBhvr>
                                        <p:cTn id="6" dur="1" fill="hold">
                                          <p:stCondLst>
                                            <p:cond delay="0"/>
                                          </p:stCondLst>
                                        </p:cTn>
                                        <p:tgtEl>
                                          <p:spTgt spid="356"/>
                                        </p:tgtEl>
                                        <p:attrNameLst>
                                          <p:attrName>style.visibility</p:attrName>
                                        </p:attrNameLst>
                                      </p:cBhvr>
                                      <p:to>
                                        <p:strVal val="visible"/>
                                      </p:to>
                                    </p:set>
                                    <p:animEffect transition="in" filter="fade">
                                      <p:cBhvr>
                                        <p:cTn id="7" dur="500"/>
                                        <p:tgtEl>
                                          <p:spTgt spid="356"/>
                                        </p:tgtEl>
                                      </p:cBhvr>
                                    </p:animEffect>
                                  </p:childTnLst>
                                </p:cTn>
                              </p:par>
                            </p:childTnLst>
                          </p:cTn>
                        </p:par>
                        <p:par>
                          <p:cTn id="8" fill="hold">
                            <p:stCondLst>
                              <p:cond delay="8500"/>
                            </p:stCondLst>
                            <p:childTnLst>
                              <p:par>
                                <p:cTn id="9" presetID="1" presetClass="mediacall" presetSubtype="0" fill="hold" nodeType="afterEffect">
                                  <p:stCondLst>
                                    <p:cond delay="0"/>
                                  </p:stCondLst>
                                  <p:childTnLst>
                                    <p:cmd type="call" cmd="playFrom(0.0)">
                                      <p:cBhvr>
                                        <p:cTn id="10" dur="33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6"/>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Invecchiamento attivo </a:t>
            </a:r>
            <a:endParaRPr/>
          </a:p>
        </p:txBody>
      </p:sp>
      <p:pic>
        <p:nvPicPr>
          <p:cNvPr id="364" name="Google Shape;364;p26" descr="Blank outline map of europe simplified wireframe Vector Image"/>
          <p:cNvPicPr preferRelativeResize="0">
            <a:picLocks noGrp="1"/>
          </p:cNvPicPr>
          <p:nvPr>
            <p:ph type="body" idx="2"/>
          </p:nvPr>
        </p:nvPicPr>
        <p:blipFill rotWithShape="1">
          <a:blip r:embed="rId5">
            <a:alphaModFix/>
          </a:blip>
          <a:srcRect t="727" r="1637" b="7663"/>
          <a:stretch/>
        </p:blipFill>
        <p:spPr>
          <a:xfrm>
            <a:off x="854923" y="1945432"/>
            <a:ext cx="3344913" cy="3364512"/>
          </a:xfrm>
          <a:prstGeom prst="rect">
            <a:avLst/>
          </a:prstGeom>
          <a:noFill/>
          <a:ln>
            <a:noFill/>
          </a:ln>
        </p:spPr>
      </p:pic>
      <p:sp>
        <p:nvSpPr>
          <p:cNvPr id="365" name="Google Shape;365;p26"/>
          <p:cNvSpPr txBox="1"/>
          <p:nvPr/>
        </p:nvSpPr>
        <p:spPr>
          <a:xfrm>
            <a:off x="5802703" y="1159183"/>
            <a:ext cx="5534374" cy="4937009"/>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Sfide poste dalla tendenza all'invecchiamento</a:t>
            </a:r>
            <a:endParaRPr/>
          </a:p>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Impatto su sistemi e servizi</a:t>
            </a:r>
            <a:endParaRPr sz="2400" b="1" i="0" u="none" strike="noStrike" cap="none">
              <a:solidFill>
                <a:schemeClr val="lt1"/>
              </a:solidFill>
              <a:latin typeface="Quattrocento Sans"/>
              <a:ea typeface="Quattrocento Sans"/>
              <a:cs typeface="Quattrocento Sans"/>
              <a:sym typeface="Quattrocento Sans"/>
            </a:endParaRPr>
          </a:p>
        </p:txBody>
      </p:sp>
      <p:pic>
        <p:nvPicPr>
          <p:cNvPr id="366" name="Google Shape;366;p26" descr="Pension Plans: Compare &amp; Buy Best Retirement Plans Online"/>
          <p:cNvPicPr preferRelativeResize="0"/>
          <p:nvPr/>
        </p:nvPicPr>
        <p:blipFill rotWithShape="1">
          <a:blip r:embed="rId6">
            <a:alphaModFix/>
          </a:blip>
          <a:srcRect b="1306"/>
          <a:stretch/>
        </p:blipFill>
        <p:spPr>
          <a:xfrm>
            <a:off x="6150540" y="2961984"/>
            <a:ext cx="4838700" cy="3205551"/>
          </a:xfrm>
          <a:prstGeom prst="rect">
            <a:avLst/>
          </a:prstGeom>
          <a:noFill/>
          <a:ln>
            <a:noFill/>
          </a:ln>
        </p:spPr>
      </p:pic>
      <p:pic>
        <p:nvPicPr>
          <p:cNvPr id="2" name="IT 1.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55425" y="6427788"/>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250"/>
                                  </p:stCondLst>
                                  <p:childTnLst>
                                    <p:set>
                                      <p:cBhvr>
                                        <p:cTn id="6" dur="1" fill="hold">
                                          <p:stCondLst>
                                            <p:cond delay="0"/>
                                          </p:stCondLst>
                                        </p:cTn>
                                        <p:tgtEl>
                                          <p:spTgt spid="366"/>
                                        </p:tgtEl>
                                        <p:attrNameLst>
                                          <p:attrName>style.visibility</p:attrName>
                                        </p:attrNameLst>
                                      </p:cBhvr>
                                      <p:to>
                                        <p:strVal val="visible"/>
                                      </p:to>
                                    </p:set>
                                    <p:animEffect transition="in" filter="fade">
                                      <p:cBhvr>
                                        <p:cTn id="7" dur="500"/>
                                        <p:tgtEl>
                                          <p:spTgt spid="366"/>
                                        </p:tgtEl>
                                      </p:cBhvr>
                                    </p:animEffect>
                                  </p:childTnLst>
                                </p:cTn>
                              </p:par>
                            </p:childTnLst>
                          </p:cTn>
                        </p:par>
                        <p:par>
                          <p:cTn id="8" fill="hold">
                            <p:stCondLst>
                              <p:cond delay="7750"/>
                            </p:stCondLst>
                            <p:childTnLst>
                              <p:par>
                                <p:cTn id="9" presetID="1" presetClass="mediacall" presetSubtype="0" fill="hold" nodeType="afterEffect">
                                  <p:stCondLst>
                                    <p:cond delay="0"/>
                                  </p:stCondLst>
                                  <p:childTnLst>
                                    <p:cmd type="call" cmd="playFrom(0.0)">
                                      <p:cBhvr>
                                        <p:cTn id="10" dur="17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7"/>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Invecchiamento attivo aging </a:t>
            </a:r>
            <a:endParaRPr/>
          </a:p>
        </p:txBody>
      </p:sp>
      <p:pic>
        <p:nvPicPr>
          <p:cNvPr id="374" name="Google Shape;374;p27" descr="Blank outline map of europe simplified wireframe Vector Image"/>
          <p:cNvPicPr preferRelativeResize="0">
            <a:picLocks noGrp="1"/>
          </p:cNvPicPr>
          <p:nvPr>
            <p:ph type="body" idx="2"/>
          </p:nvPr>
        </p:nvPicPr>
        <p:blipFill rotWithShape="1">
          <a:blip r:embed="rId5">
            <a:alphaModFix/>
          </a:blip>
          <a:srcRect t="727" r="1637" b="7663"/>
          <a:stretch/>
        </p:blipFill>
        <p:spPr>
          <a:xfrm>
            <a:off x="854923" y="1945432"/>
            <a:ext cx="3344913" cy="3364512"/>
          </a:xfrm>
          <a:prstGeom prst="rect">
            <a:avLst/>
          </a:prstGeom>
          <a:noFill/>
          <a:ln>
            <a:noFill/>
          </a:ln>
        </p:spPr>
      </p:pic>
      <p:sp>
        <p:nvSpPr>
          <p:cNvPr id="375" name="Google Shape;375;p27"/>
          <p:cNvSpPr txBox="1"/>
          <p:nvPr/>
        </p:nvSpPr>
        <p:spPr>
          <a:xfrm>
            <a:off x="5802703" y="1159183"/>
            <a:ext cx="5534374" cy="4937009"/>
          </a:xfrm>
          <a:prstGeom prst="rect">
            <a:avLst/>
          </a:prstGeom>
          <a:noFill/>
          <a:ln>
            <a:noFill/>
          </a:ln>
        </p:spPr>
        <p:txBody>
          <a:bodyPr spcFirstLastPara="1" wrap="square" lIns="91425" tIns="45700" rIns="91425" bIns="45700" anchor="t" anchorCtr="0">
            <a:normAutofit/>
          </a:bodyPr>
          <a:lstStyle/>
          <a:p>
            <a:pPr marL="285750" marR="0" lvl="0" indent="-133350" algn="l" rtl="0">
              <a:lnSpc>
                <a:spcPct val="90000"/>
              </a:lnSpc>
              <a:spcBef>
                <a:spcPts val="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100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Promuovere stili di vita sani</a:t>
            </a:r>
            <a:endParaRPr/>
          </a:p>
          <a:p>
            <a:pPr marL="285750" marR="0" lvl="0" indent="-133350" algn="l" rtl="0">
              <a:lnSpc>
                <a:spcPct val="90000"/>
              </a:lnSpc>
              <a:spcBef>
                <a:spcPts val="100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100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Cambiamenti fisiologici nell'invecchiamento</a:t>
            </a:r>
            <a:endParaRPr/>
          </a:p>
          <a:p>
            <a:pPr marL="285750" marR="0" lvl="0" indent="-133350" algn="l" rtl="0">
              <a:lnSpc>
                <a:spcPct val="90000"/>
              </a:lnSpc>
              <a:spcBef>
                <a:spcPts val="1000"/>
              </a:spcBef>
              <a:spcAft>
                <a:spcPts val="0"/>
              </a:spcAft>
              <a:buClr>
                <a:schemeClr val="lt1"/>
              </a:buClr>
              <a:buSzPts val="2400"/>
              <a:buFont typeface="Arial"/>
              <a:buNone/>
            </a:pPr>
            <a:endParaRPr sz="2400" b="1" i="0" u="none" strike="noStrike" cap="none">
              <a:solidFill>
                <a:schemeClr val="lt1"/>
              </a:solidFill>
              <a:latin typeface="Quattrocento Sans"/>
              <a:ea typeface="Quattrocento Sans"/>
              <a:cs typeface="Quattrocento Sans"/>
              <a:sym typeface="Quattrocento Sans"/>
            </a:endParaRPr>
          </a:p>
          <a:p>
            <a:pPr marL="285750" marR="0" lvl="0" indent="-285750" algn="l" rtl="0">
              <a:lnSpc>
                <a:spcPct val="90000"/>
              </a:lnSpc>
              <a:spcBef>
                <a:spcPts val="1000"/>
              </a:spcBef>
              <a:spcAft>
                <a:spcPts val="0"/>
              </a:spcAft>
              <a:buClr>
                <a:schemeClr val="lt1"/>
              </a:buClr>
              <a:buSzPts val="2400"/>
              <a:buFont typeface="Arial"/>
              <a:buChar char="•"/>
            </a:pPr>
            <a:r>
              <a:rPr lang="en-US" sz="2400" b="1" i="0" u="none" strike="noStrike" cap="none">
                <a:solidFill>
                  <a:schemeClr val="lt1"/>
                </a:solidFill>
                <a:latin typeface="Quattrocento Sans"/>
                <a:ea typeface="Quattrocento Sans"/>
                <a:cs typeface="Quattrocento Sans"/>
                <a:sym typeface="Quattrocento Sans"/>
              </a:rPr>
              <a:t>Linee guida per l'attività fisica </a:t>
            </a:r>
            <a:endParaRPr sz="1400" b="0" i="0" u="none" strike="noStrike" cap="none">
              <a:solidFill>
                <a:srgbClr val="000000"/>
              </a:solidFill>
              <a:latin typeface="Arial"/>
              <a:ea typeface="Arial"/>
              <a:cs typeface="Arial"/>
              <a:sym typeface="Arial"/>
            </a:endParaRPr>
          </a:p>
        </p:txBody>
      </p:sp>
      <p:pic>
        <p:nvPicPr>
          <p:cNvPr id="376" name="Google Shape;376;p27" descr="Content marketing | Editorial guidelines | Copywriting for websites"/>
          <p:cNvPicPr preferRelativeResize="0"/>
          <p:nvPr/>
        </p:nvPicPr>
        <p:blipFill rotWithShape="1">
          <a:blip r:embed="rId6">
            <a:alphaModFix/>
          </a:blip>
          <a:srcRect/>
          <a:stretch/>
        </p:blipFill>
        <p:spPr>
          <a:xfrm>
            <a:off x="6834465" y="4176274"/>
            <a:ext cx="2267339" cy="2267339"/>
          </a:xfrm>
          <a:prstGeom prst="rect">
            <a:avLst/>
          </a:prstGeom>
          <a:noFill/>
          <a:ln>
            <a:noFill/>
          </a:ln>
        </p:spPr>
      </p:pic>
      <p:pic>
        <p:nvPicPr>
          <p:cNvPr id="2" name="IT 1.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09388" y="62436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25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500"/>
                                        <p:tgtEl>
                                          <p:spTgt spid="376"/>
                                        </p:tgtEl>
                                      </p:cBhvr>
                                    </p:animEffect>
                                  </p:childTnLst>
                                </p:cTn>
                              </p:par>
                            </p:childTnLst>
                          </p:cTn>
                        </p:par>
                        <p:par>
                          <p:cTn id="8" fill="hold">
                            <p:stCondLst>
                              <p:cond delay="12750"/>
                            </p:stCondLst>
                            <p:childTnLst>
                              <p:par>
                                <p:cTn id="9" presetID="1" presetClass="mediacall" presetSubtype="0" fill="hold" nodeType="afterEffect">
                                  <p:stCondLst>
                                    <p:cond delay="0"/>
                                  </p:stCondLst>
                                  <p:childTnLst>
                                    <p:cmd type="call" cmd="playFrom(0.0)">
                                      <p:cBhvr>
                                        <p:cTn id="10" dur="224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8"/>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5400"/>
              <a:buNone/>
            </a:pPr>
            <a:r>
              <a:rPr lang="en-US"/>
              <a:t>Influenza tra attività fisica e alcuni fattori determinanti</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9"/>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Influenza tra attività fisica e alcuni fattori determinanti</a:t>
            </a:r>
            <a:endParaRPr/>
          </a:p>
        </p:txBody>
      </p:sp>
      <p:pic>
        <p:nvPicPr>
          <p:cNvPr id="389" name="Google Shape;389;p29"/>
          <p:cNvPicPr preferRelativeResize="0">
            <a:picLocks noGrp="1"/>
          </p:cNvPicPr>
          <p:nvPr>
            <p:ph type="body" idx="2"/>
          </p:nvPr>
        </p:nvPicPr>
        <p:blipFill rotWithShape="1">
          <a:blip r:embed="rId5">
            <a:alphaModFix/>
          </a:blip>
          <a:srcRect/>
          <a:stretch/>
        </p:blipFill>
        <p:spPr>
          <a:xfrm>
            <a:off x="6372255" y="2057400"/>
            <a:ext cx="4030390" cy="2662500"/>
          </a:xfrm>
          <a:prstGeom prst="rect">
            <a:avLst/>
          </a:prstGeom>
          <a:noFill/>
          <a:ln>
            <a:noFill/>
          </a:ln>
        </p:spPr>
      </p:pic>
      <p:pic>
        <p:nvPicPr>
          <p:cNvPr id="2" name="IT 1.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61750" y="6142038"/>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389"/>
                                        </p:tgtEl>
                                        <p:attrNameLst>
                                          <p:attrName>style.visibility</p:attrName>
                                        </p:attrNameLst>
                                      </p:cBhvr>
                                      <p:to>
                                        <p:strVal val="visible"/>
                                      </p:to>
                                    </p:set>
                                    <p:animEffect transition="in" filter="fade">
                                      <p:cBhvr>
                                        <p:cTn id="7" dur="500"/>
                                        <p:tgtEl>
                                          <p:spTgt spid="389"/>
                                        </p:tgtEl>
                                      </p:cBhvr>
                                    </p:animEffect>
                                  </p:childTnLst>
                                </p:cTn>
                              </p:par>
                            </p:childTnLst>
                          </p:cTn>
                        </p:par>
                        <p:par>
                          <p:cTn id="8" fill="hold">
                            <p:stCondLst>
                              <p:cond delay="2500"/>
                            </p:stCondLst>
                            <p:childTnLst>
                              <p:par>
                                <p:cTn id="9" presetID="1" presetClass="mediacall" presetSubtype="0" fill="hold" nodeType="afterEffect">
                                  <p:stCondLst>
                                    <p:cond delay="0"/>
                                  </p:stCondLst>
                                  <p:childTnLst>
                                    <p:cmd type="call" cmd="playFrom(0.0)">
                                      <p:cBhvr>
                                        <p:cTn id="10" dur="111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
          <p:cNvSpPr txBox="1">
            <a:spLocks noGrp="1"/>
          </p:cNvSpPr>
          <p:nvPr>
            <p:ph type="title"/>
          </p:nvPr>
        </p:nvSpPr>
        <p:spPr>
          <a:xfrm>
            <a:off x="453589" y="441985"/>
            <a:ext cx="4360104" cy="262047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Quattrocento Sans"/>
              <a:buNone/>
            </a:pPr>
            <a:r>
              <a:rPr lang="en-US"/>
              <a:t>Introduzione</a:t>
            </a:r>
            <a:endParaRPr/>
          </a:p>
        </p:txBody>
      </p:sp>
      <p:sp>
        <p:nvSpPr>
          <p:cNvPr id="170" name="Google Shape;170;p3"/>
          <p:cNvSpPr txBox="1">
            <a:spLocks noGrp="1"/>
          </p:cNvSpPr>
          <p:nvPr>
            <p:ph type="body" idx="1"/>
          </p:nvPr>
        </p:nvSpPr>
        <p:spPr>
          <a:xfrm>
            <a:off x="5896253" y="605742"/>
            <a:ext cx="5433134" cy="5520741"/>
          </a:xfrm>
          <a:prstGeom prst="rect">
            <a:avLst/>
          </a:prstGeom>
          <a:noFill/>
          <a:ln>
            <a:noFill/>
          </a:ln>
        </p:spPr>
        <p:txBody>
          <a:bodyPr spcFirstLastPara="1" wrap="square" lIns="91425" tIns="45700" rIns="91425" bIns="45700" anchor="t" anchorCtr="0">
            <a:normAutofit fontScale="92500"/>
          </a:bodyPr>
          <a:lstStyle/>
          <a:p>
            <a:pPr marL="514350" lvl="0" indent="-514350" algn="l" rtl="0">
              <a:lnSpc>
                <a:spcPct val="90000"/>
              </a:lnSpc>
              <a:spcBef>
                <a:spcPts val="0"/>
              </a:spcBef>
              <a:spcAft>
                <a:spcPts val="0"/>
              </a:spcAft>
              <a:buSzPct val="100000"/>
              <a:buAutoNum type="arabicPeriod"/>
            </a:pPr>
            <a:r>
              <a:rPr lang="en-US"/>
              <a:t>Fenomeno dell'invecchiamento </a:t>
            </a:r>
            <a:endParaRPr/>
          </a:p>
          <a:p>
            <a:pPr marL="971550" lvl="1" indent="-514350" algn="l" rtl="0">
              <a:lnSpc>
                <a:spcPct val="90000"/>
              </a:lnSpc>
              <a:spcBef>
                <a:spcPts val="500"/>
              </a:spcBef>
              <a:spcAft>
                <a:spcPts val="0"/>
              </a:spcAft>
              <a:buSzPct val="100000"/>
              <a:buAutoNum type="arabicPeriod"/>
            </a:pPr>
            <a:r>
              <a:rPr lang="en-US"/>
              <a:t>cronologico</a:t>
            </a:r>
            <a:endParaRPr/>
          </a:p>
          <a:p>
            <a:pPr marL="971550" lvl="1" indent="-514350" algn="l" rtl="0">
              <a:lnSpc>
                <a:spcPct val="90000"/>
              </a:lnSpc>
              <a:spcBef>
                <a:spcPts val="500"/>
              </a:spcBef>
              <a:spcAft>
                <a:spcPts val="0"/>
              </a:spcAft>
              <a:buSzPct val="100000"/>
              <a:buAutoNum type="arabicPeriod"/>
            </a:pPr>
            <a:r>
              <a:rPr lang="en-US"/>
              <a:t>biologico</a:t>
            </a:r>
            <a:endParaRPr/>
          </a:p>
          <a:p>
            <a:pPr marL="971550" lvl="1" indent="-514350" algn="l" rtl="0">
              <a:lnSpc>
                <a:spcPct val="90000"/>
              </a:lnSpc>
              <a:spcBef>
                <a:spcPts val="500"/>
              </a:spcBef>
              <a:spcAft>
                <a:spcPts val="0"/>
              </a:spcAft>
              <a:buSzPct val="100000"/>
              <a:buAutoNum type="arabicPeriod"/>
            </a:pPr>
            <a:r>
              <a:rPr lang="en-US"/>
              <a:t>aspetti psicologici</a:t>
            </a:r>
            <a:endParaRPr/>
          </a:p>
          <a:p>
            <a:pPr marL="0" lvl="0" indent="0" algn="l" rtl="0">
              <a:lnSpc>
                <a:spcPct val="90000"/>
              </a:lnSpc>
              <a:spcBef>
                <a:spcPts val="1000"/>
              </a:spcBef>
              <a:spcAft>
                <a:spcPts val="0"/>
              </a:spcAft>
              <a:buClr>
                <a:schemeClr val="dk1"/>
              </a:buClr>
              <a:buSzPct val="100000"/>
              <a:buNone/>
            </a:pPr>
            <a:r>
              <a:rPr lang="en-US">
                <a:solidFill>
                  <a:schemeClr val="dk1"/>
                </a:solidFill>
              </a:rPr>
              <a:t>2. Global population aging</a:t>
            </a:r>
            <a:endParaRPr/>
          </a:p>
          <a:p>
            <a:pPr marL="971550" lvl="1" indent="-514350" algn="l" rtl="0">
              <a:lnSpc>
                <a:spcPct val="90000"/>
              </a:lnSpc>
              <a:spcBef>
                <a:spcPts val="500"/>
              </a:spcBef>
              <a:spcAft>
                <a:spcPts val="0"/>
              </a:spcAft>
              <a:buClr>
                <a:schemeClr val="dk1"/>
              </a:buClr>
              <a:buSzPct val="100000"/>
              <a:buFont typeface="Arial"/>
              <a:buAutoNum type="arabicPeriod"/>
            </a:pPr>
            <a:r>
              <a:rPr lang="en-US">
                <a:solidFill>
                  <a:schemeClr val="dk1"/>
                </a:solidFill>
              </a:rPr>
              <a:t>The demographic trend</a:t>
            </a:r>
            <a:endParaRPr/>
          </a:p>
          <a:p>
            <a:pPr marL="971550" lvl="1" indent="-514350" algn="l" rtl="0">
              <a:lnSpc>
                <a:spcPct val="90000"/>
              </a:lnSpc>
              <a:spcBef>
                <a:spcPts val="500"/>
              </a:spcBef>
              <a:spcAft>
                <a:spcPts val="0"/>
              </a:spcAft>
              <a:buClr>
                <a:schemeClr val="dk1"/>
              </a:buClr>
              <a:buSzPct val="100000"/>
              <a:buFont typeface="Arial"/>
              <a:buAutoNum type="arabicPeriod"/>
            </a:pPr>
            <a:r>
              <a:rPr lang="en-US">
                <a:solidFill>
                  <a:schemeClr val="dk1"/>
                </a:solidFill>
              </a:rPr>
              <a:t>The importance of active aging </a:t>
            </a:r>
            <a:endParaRPr/>
          </a:p>
          <a:p>
            <a:pPr marL="971550" lvl="1" indent="-514350" algn="l" rtl="0">
              <a:lnSpc>
                <a:spcPct val="90000"/>
              </a:lnSpc>
              <a:spcBef>
                <a:spcPts val="500"/>
              </a:spcBef>
              <a:spcAft>
                <a:spcPts val="0"/>
              </a:spcAft>
              <a:buClr>
                <a:schemeClr val="dk1"/>
              </a:buClr>
              <a:buSzPct val="100000"/>
              <a:buFont typeface="Arial"/>
              <a:buAutoNum type="arabicPeriod"/>
            </a:pPr>
            <a:r>
              <a:rPr lang="en-US">
                <a:solidFill>
                  <a:schemeClr val="dk1"/>
                </a:solidFill>
              </a:rPr>
              <a:t>The benefits of physical activity </a:t>
            </a:r>
            <a:endParaRPr/>
          </a:p>
          <a:p>
            <a:pPr marL="457200" lvl="1" indent="0" algn="l" rtl="0">
              <a:lnSpc>
                <a:spcPct val="90000"/>
              </a:lnSpc>
              <a:spcBef>
                <a:spcPts val="500"/>
              </a:spcBef>
              <a:spcAft>
                <a:spcPts val="0"/>
              </a:spcAft>
              <a:buClr>
                <a:schemeClr val="accent4"/>
              </a:buClr>
              <a:buSzPct val="100000"/>
              <a:buNone/>
            </a:pPr>
            <a:endParaRPr>
              <a:solidFill>
                <a:schemeClr val="dk1"/>
              </a:solidFill>
            </a:endParaRPr>
          </a:p>
          <a:p>
            <a:pPr marL="0" lvl="0" indent="0" algn="l" rtl="0">
              <a:lnSpc>
                <a:spcPct val="90000"/>
              </a:lnSpc>
              <a:spcBef>
                <a:spcPts val="1000"/>
              </a:spcBef>
              <a:spcAft>
                <a:spcPts val="0"/>
              </a:spcAft>
              <a:buClr>
                <a:schemeClr val="dk1"/>
              </a:buClr>
              <a:buSzPct val="100000"/>
              <a:buNone/>
            </a:pPr>
            <a:r>
              <a:rPr lang="en-US">
                <a:solidFill>
                  <a:schemeClr val="dk1"/>
                </a:solidFill>
              </a:rPr>
              <a:t>3. Interplay between physical activity and personal and external determinants.</a:t>
            </a:r>
            <a:endParaRPr/>
          </a:p>
          <a:p>
            <a:pPr marL="971550" lvl="1" indent="-514350" algn="l" rtl="0">
              <a:lnSpc>
                <a:spcPct val="100000"/>
              </a:lnSpc>
              <a:spcBef>
                <a:spcPts val="500"/>
              </a:spcBef>
              <a:spcAft>
                <a:spcPts val="0"/>
              </a:spcAft>
              <a:buClr>
                <a:schemeClr val="dk1"/>
              </a:buClr>
              <a:buSzPct val="100000"/>
              <a:buFont typeface="Arial"/>
              <a:buAutoNum type="arabicPeriod"/>
            </a:pPr>
            <a:r>
              <a:rPr lang="en-US">
                <a:solidFill>
                  <a:schemeClr val="dk1"/>
                </a:solidFill>
              </a:rPr>
              <a:t>Personal predispositions</a:t>
            </a:r>
            <a:endParaRPr/>
          </a:p>
          <a:p>
            <a:pPr marL="971550" lvl="1" indent="-514350" algn="l" rtl="0">
              <a:lnSpc>
                <a:spcPct val="100000"/>
              </a:lnSpc>
              <a:spcBef>
                <a:spcPts val="500"/>
              </a:spcBef>
              <a:spcAft>
                <a:spcPts val="0"/>
              </a:spcAft>
              <a:buClr>
                <a:schemeClr val="dk1"/>
              </a:buClr>
              <a:buSzPct val="100000"/>
              <a:buFont typeface="Arial"/>
              <a:buAutoNum type="arabicPeriod"/>
            </a:pPr>
            <a:r>
              <a:rPr lang="en-US">
                <a:solidFill>
                  <a:schemeClr val="dk1"/>
                </a:solidFill>
              </a:rPr>
              <a:t>External forces</a:t>
            </a:r>
            <a:endParaRPr/>
          </a:p>
        </p:txBody>
      </p:sp>
      <p:pic>
        <p:nvPicPr>
          <p:cNvPr id="2" name="IT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3350" y="61880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0"/>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Influenza tra attività fisica e alcuni fattori determinanti</a:t>
            </a:r>
            <a:endParaRPr/>
          </a:p>
        </p:txBody>
      </p:sp>
      <p:pic>
        <p:nvPicPr>
          <p:cNvPr id="397" name="Google Shape;397;p30"/>
          <p:cNvPicPr preferRelativeResize="0">
            <a:picLocks noGrp="1"/>
          </p:cNvPicPr>
          <p:nvPr>
            <p:ph type="body" idx="2"/>
          </p:nvPr>
        </p:nvPicPr>
        <p:blipFill rotWithShape="1">
          <a:blip r:embed="rId5">
            <a:alphaModFix/>
          </a:blip>
          <a:srcRect/>
          <a:stretch/>
        </p:blipFill>
        <p:spPr>
          <a:xfrm>
            <a:off x="6447559" y="457200"/>
            <a:ext cx="3445106" cy="2275858"/>
          </a:xfrm>
          <a:prstGeom prst="rect">
            <a:avLst/>
          </a:prstGeom>
          <a:noFill/>
          <a:ln>
            <a:noFill/>
          </a:ln>
        </p:spPr>
      </p:pic>
      <p:sp>
        <p:nvSpPr>
          <p:cNvPr id="398" name="Google Shape;398;p30"/>
          <p:cNvSpPr txBox="1"/>
          <p:nvPr/>
        </p:nvSpPr>
        <p:spPr>
          <a:xfrm>
            <a:off x="5756402" y="2349033"/>
            <a:ext cx="5433134" cy="567230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Fattori esterni :</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Disparità geografiche</a:t>
            </a:r>
            <a:r>
              <a:rPr lang="en-US" sz="2400" b="0" i="0" u="none" strike="noStrike" cap="none">
                <a:solidFill>
                  <a:schemeClr val="dk1"/>
                </a:solidFill>
                <a:latin typeface="Quattrocento Sans"/>
                <a:ea typeface="Quattrocento Sans"/>
                <a:cs typeface="Quattrocento Sans"/>
                <a:sym typeface="Quattrocento Sans"/>
              </a:rPr>
              <a:t>Socioeconomic factors</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Quattrocento Sans"/>
                <a:ea typeface="Quattrocento Sans"/>
                <a:cs typeface="Quattrocento Sans"/>
                <a:sym typeface="Quattrocento Sans"/>
              </a:rPr>
              <a:t>Cultural factors</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Quattrocento Sans"/>
                <a:ea typeface="Quattrocento Sans"/>
                <a:cs typeface="Quattrocento Sans"/>
                <a:sym typeface="Quattrocento Sans"/>
              </a:rPr>
              <a:t>Environmental factors</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Quattrocento Sans"/>
                <a:ea typeface="Quattrocento Sans"/>
                <a:cs typeface="Quattrocento Sans"/>
                <a:sym typeface="Quattrocento Sans"/>
              </a:rPr>
              <a:t>Educational and awareness factors</a:t>
            </a:r>
            <a:endParaRPr sz="2400" b="0" i="0" u="none" strike="noStrike" cap="none">
              <a:solidFill>
                <a:schemeClr val="dk1"/>
              </a:solidFill>
              <a:latin typeface="Quattrocento Sans"/>
              <a:ea typeface="Quattrocento Sans"/>
              <a:cs typeface="Quattrocento Sans"/>
              <a:sym typeface="Quattrocento Sans"/>
            </a:endParaRPr>
          </a:p>
          <a:p>
            <a:pPr marL="0" marR="0" lvl="0" indent="0" algn="l" rtl="0">
              <a:lnSpc>
                <a:spcPct val="90000"/>
              </a:lnSpc>
              <a:spcBef>
                <a:spcPts val="100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p:txBody>
      </p:sp>
      <p:pic>
        <p:nvPicPr>
          <p:cNvPr id="2" name="IT 1.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0625" y="6142038"/>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1"/>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Influenza tra attività fisica e alcuni fattori determinanti</a:t>
            </a:r>
            <a:endParaRPr/>
          </a:p>
        </p:txBody>
      </p:sp>
      <p:pic>
        <p:nvPicPr>
          <p:cNvPr id="406" name="Google Shape;406;p31"/>
          <p:cNvPicPr preferRelativeResize="0">
            <a:picLocks noGrp="1"/>
          </p:cNvPicPr>
          <p:nvPr>
            <p:ph type="body" idx="2"/>
          </p:nvPr>
        </p:nvPicPr>
        <p:blipFill rotWithShape="1">
          <a:blip r:embed="rId5">
            <a:alphaModFix/>
          </a:blip>
          <a:srcRect/>
          <a:stretch/>
        </p:blipFill>
        <p:spPr>
          <a:xfrm>
            <a:off x="6447559" y="457200"/>
            <a:ext cx="3445106" cy="2275858"/>
          </a:xfrm>
          <a:prstGeom prst="rect">
            <a:avLst/>
          </a:prstGeom>
          <a:noFill/>
          <a:ln>
            <a:noFill/>
          </a:ln>
        </p:spPr>
      </p:pic>
      <p:sp>
        <p:nvSpPr>
          <p:cNvPr id="407" name="Google Shape;407;p31"/>
          <p:cNvSpPr txBox="1"/>
          <p:nvPr/>
        </p:nvSpPr>
        <p:spPr>
          <a:xfrm>
            <a:off x="5756402" y="2349033"/>
            <a:ext cx="5433134" cy="567230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Fattori esterni :</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Disparità geografiche</a:t>
            </a:r>
            <a:endParaRPr sz="2400" b="0" i="0" u="none" strike="noStrike" cap="none">
              <a:solidFill>
                <a:schemeClr val="accent4"/>
              </a:solidFill>
              <a:latin typeface="Quattrocento Sans"/>
              <a:ea typeface="Quattrocento Sans"/>
              <a:cs typeface="Quattrocento Sans"/>
              <a:sym typeface="Quattrocento Sans"/>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Fattori socioeconomici</a:t>
            </a:r>
            <a:r>
              <a:rPr lang="en-US" sz="2400" b="0" i="0" u="none" strike="noStrike" cap="none">
                <a:solidFill>
                  <a:schemeClr val="dk1"/>
                </a:solidFill>
                <a:latin typeface="Quattrocento Sans"/>
                <a:ea typeface="Quattrocento Sans"/>
                <a:cs typeface="Quattrocento Sans"/>
                <a:sym typeface="Quattrocento Sans"/>
              </a:rPr>
              <a:t>Cultural factors</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Quattrocento Sans"/>
                <a:ea typeface="Quattrocento Sans"/>
                <a:cs typeface="Quattrocento Sans"/>
                <a:sym typeface="Quattrocento Sans"/>
              </a:rPr>
              <a:t>Environmental factors</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Quattrocento Sans"/>
                <a:ea typeface="Quattrocento Sans"/>
                <a:cs typeface="Quattrocento Sans"/>
                <a:sym typeface="Quattrocento Sans"/>
              </a:rPr>
              <a:t>Educational and awareness factors</a:t>
            </a:r>
            <a:endParaRPr sz="2400" b="0" i="0" u="none" strike="noStrike" cap="none">
              <a:solidFill>
                <a:schemeClr val="dk1"/>
              </a:solidFill>
              <a:latin typeface="Quattrocento Sans"/>
              <a:ea typeface="Quattrocento Sans"/>
              <a:cs typeface="Quattrocento Sans"/>
              <a:sym typeface="Quattrocento Sans"/>
            </a:endParaRPr>
          </a:p>
          <a:p>
            <a:pPr marL="0" marR="0" lvl="0" indent="0" algn="l" rtl="0">
              <a:lnSpc>
                <a:spcPct val="90000"/>
              </a:lnSpc>
              <a:spcBef>
                <a:spcPts val="100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p:txBody>
      </p:sp>
      <p:pic>
        <p:nvPicPr>
          <p:cNvPr id="2" name="IT 1.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6188" y="6234113"/>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2"/>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Influenza tra attività fisica e alcuni fattori determinanti</a:t>
            </a:r>
            <a:endParaRPr/>
          </a:p>
        </p:txBody>
      </p:sp>
      <p:pic>
        <p:nvPicPr>
          <p:cNvPr id="415" name="Google Shape;415;p32"/>
          <p:cNvPicPr preferRelativeResize="0">
            <a:picLocks noGrp="1"/>
          </p:cNvPicPr>
          <p:nvPr>
            <p:ph type="body" idx="2"/>
          </p:nvPr>
        </p:nvPicPr>
        <p:blipFill rotWithShape="1">
          <a:blip r:embed="rId5">
            <a:alphaModFix/>
          </a:blip>
          <a:srcRect/>
          <a:stretch/>
        </p:blipFill>
        <p:spPr>
          <a:xfrm>
            <a:off x="6447559" y="457200"/>
            <a:ext cx="3445106" cy="2275858"/>
          </a:xfrm>
          <a:prstGeom prst="rect">
            <a:avLst/>
          </a:prstGeom>
          <a:noFill/>
          <a:ln>
            <a:noFill/>
          </a:ln>
        </p:spPr>
      </p:pic>
      <p:sp>
        <p:nvSpPr>
          <p:cNvPr id="416" name="Google Shape;416;p32"/>
          <p:cNvSpPr txBox="1"/>
          <p:nvPr/>
        </p:nvSpPr>
        <p:spPr>
          <a:xfrm>
            <a:off x="5756402" y="2349033"/>
            <a:ext cx="5433134" cy="567230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Fattori esterni :</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Disparità geografiche</a:t>
            </a:r>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Fattori socioeconomici</a:t>
            </a:r>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Fattori culturali</a:t>
            </a:r>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Fattori ambientali</a:t>
            </a:r>
            <a:r>
              <a:rPr lang="en-US" sz="2400" b="0" i="0" u="none" strike="noStrike" cap="none">
                <a:solidFill>
                  <a:schemeClr val="dk1"/>
                </a:solidFill>
                <a:latin typeface="Quattrocento Sans"/>
                <a:ea typeface="Quattrocento Sans"/>
                <a:cs typeface="Quattrocento Sans"/>
                <a:sym typeface="Quattrocento Sans"/>
              </a:rPr>
              <a:t>Educational and awareness factors</a:t>
            </a:r>
            <a:endParaRPr sz="2400" b="0" i="0" u="none" strike="noStrike" cap="none">
              <a:solidFill>
                <a:schemeClr val="dk1"/>
              </a:solidFill>
              <a:latin typeface="Quattrocento Sans"/>
              <a:ea typeface="Quattrocento Sans"/>
              <a:cs typeface="Quattrocento Sans"/>
              <a:sym typeface="Quattrocento Sans"/>
            </a:endParaRPr>
          </a:p>
          <a:p>
            <a:pPr marL="0" marR="0" lvl="0" indent="0" algn="l" rtl="0">
              <a:lnSpc>
                <a:spcPct val="90000"/>
              </a:lnSpc>
              <a:spcBef>
                <a:spcPts val="100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p:txBody>
      </p:sp>
      <p:pic>
        <p:nvPicPr>
          <p:cNvPr id="2" name="IT 1.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17313" y="622458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1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3"/>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Influenza tra attività fisica e alcuni fattori determinanti</a:t>
            </a:r>
            <a:endParaRPr/>
          </a:p>
        </p:txBody>
      </p:sp>
      <p:pic>
        <p:nvPicPr>
          <p:cNvPr id="424" name="Google Shape;424;p33"/>
          <p:cNvPicPr preferRelativeResize="0">
            <a:picLocks noGrp="1"/>
          </p:cNvPicPr>
          <p:nvPr>
            <p:ph type="body" idx="2"/>
          </p:nvPr>
        </p:nvPicPr>
        <p:blipFill rotWithShape="1">
          <a:blip r:embed="rId5">
            <a:alphaModFix/>
          </a:blip>
          <a:srcRect/>
          <a:stretch/>
        </p:blipFill>
        <p:spPr>
          <a:xfrm>
            <a:off x="6447559" y="457200"/>
            <a:ext cx="3445106" cy="2275858"/>
          </a:xfrm>
          <a:prstGeom prst="rect">
            <a:avLst/>
          </a:prstGeom>
          <a:noFill/>
          <a:ln>
            <a:noFill/>
          </a:ln>
        </p:spPr>
      </p:pic>
      <p:sp>
        <p:nvSpPr>
          <p:cNvPr id="425" name="Google Shape;425;p33"/>
          <p:cNvSpPr txBox="1"/>
          <p:nvPr/>
        </p:nvSpPr>
        <p:spPr>
          <a:xfrm>
            <a:off x="5756402" y="2349033"/>
            <a:ext cx="5433134" cy="567230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Fattori esterni :</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Disparità geografiche</a:t>
            </a:r>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Fattori socioeconomici</a:t>
            </a:r>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Fattori culturali</a:t>
            </a:r>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Fattori ambientali</a:t>
            </a:r>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Fattori educativi e di consapevolezza</a:t>
            </a:r>
            <a:endParaRPr sz="2800" b="0" i="0" u="none" strike="noStrike" cap="none">
              <a:solidFill>
                <a:schemeClr val="lt1"/>
              </a:solidFill>
              <a:latin typeface="Quattrocento Sans"/>
              <a:ea typeface="Quattrocento Sans"/>
              <a:cs typeface="Quattrocento Sans"/>
              <a:sym typeface="Quattrocento Sans"/>
            </a:endParaRPr>
          </a:p>
        </p:txBody>
      </p:sp>
      <p:pic>
        <p:nvPicPr>
          <p:cNvPr id="2" name="IT 1.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3350" y="61976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34"/>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Influenza tra attività fisica e alcuni fattori determinanti</a:t>
            </a:r>
            <a:endParaRPr/>
          </a:p>
        </p:txBody>
      </p:sp>
      <p:pic>
        <p:nvPicPr>
          <p:cNvPr id="433" name="Google Shape;433;p34"/>
          <p:cNvPicPr preferRelativeResize="0">
            <a:picLocks noGrp="1"/>
          </p:cNvPicPr>
          <p:nvPr>
            <p:ph type="body" idx="2"/>
          </p:nvPr>
        </p:nvPicPr>
        <p:blipFill rotWithShape="1">
          <a:blip r:embed="rId5">
            <a:alphaModFix/>
          </a:blip>
          <a:srcRect/>
          <a:stretch/>
        </p:blipFill>
        <p:spPr>
          <a:xfrm>
            <a:off x="6447559" y="457200"/>
            <a:ext cx="3445106" cy="2275858"/>
          </a:xfrm>
          <a:prstGeom prst="rect">
            <a:avLst/>
          </a:prstGeom>
          <a:noFill/>
          <a:ln>
            <a:noFill/>
          </a:ln>
        </p:spPr>
      </p:pic>
      <p:sp>
        <p:nvSpPr>
          <p:cNvPr id="434" name="Google Shape;434;p34"/>
          <p:cNvSpPr txBox="1"/>
          <p:nvPr/>
        </p:nvSpPr>
        <p:spPr>
          <a:xfrm>
            <a:off x="5756402" y="2349033"/>
            <a:ext cx="5433134" cy="567230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Fattori personali :</a:t>
            </a:r>
            <a:endParaRPr sz="2800" b="0" i="0" u="none" strike="noStrike" cap="none">
              <a:solidFill>
                <a:schemeClr val="lt1"/>
              </a:solidFill>
              <a:latin typeface="Quattrocento Sans"/>
              <a:ea typeface="Quattrocento Sans"/>
              <a:cs typeface="Quattrocento Sans"/>
              <a:sym typeface="Quattrocento Sans"/>
            </a:endParaRPr>
          </a:p>
          <a:p>
            <a:pPr marL="457200" marR="0" lvl="0" indent="-279400" algn="l" rtl="0">
              <a:lnSpc>
                <a:spcPct val="90000"/>
              </a:lnSpc>
              <a:spcBef>
                <a:spcPts val="1000"/>
              </a:spcBef>
              <a:spcAft>
                <a:spcPts val="0"/>
              </a:spcAft>
              <a:buClr>
                <a:schemeClr val="lt1"/>
              </a:buClr>
              <a:buSzPts val="2800"/>
              <a:buFont typeface="Arial"/>
              <a:buNone/>
            </a:pP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Età, genere e genetica</a:t>
            </a:r>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Disparità di genere e influenza sociale</a:t>
            </a:r>
            <a:r>
              <a:rPr lang="en-US" sz="2400" b="0" i="0" u="none" strike="noStrike" cap="none">
                <a:solidFill>
                  <a:schemeClr val="dk1"/>
                </a:solidFill>
                <a:latin typeface="Quattrocento Sans"/>
                <a:ea typeface="Quattrocento Sans"/>
                <a:cs typeface="Quattrocento Sans"/>
                <a:sym typeface="Quattrocento Sans"/>
              </a:rPr>
              <a:t>Social circles and habits </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dk1"/>
              </a:buClr>
              <a:buSzPts val="2400"/>
              <a:buFont typeface="Arial"/>
              <a:buChar char="•"/>
            </a:pPr>
            <a:r>
              <a:rPr lang="en-US" sz="2400" b="0" i="0" u="none" strike="noStrike" cap="none">
                <a:solidFill>
                  <a:schemeClr val="dk1"/>
                </a:solidFill>
                <a:latin typeface="Quattrocento Sans"/>
                <a:ea typeface="Quattrocento Sans"/>
                <a:cs typeface="Quattrocento Sans"/>
                <a:sym typeface="Quattrocento Sans"/>
              </a:rPr>
              <a:t>Education and income levels</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p:txBody>
      </p:sp>
      <p:pic>
        <p:nvPicPr>
          <p:cNvPr id="2" name="IT 1.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3350" y="62896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6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5"/>
          <p:cNvSpPr txBox="1">
            <a:spLocks noGrp="1"/>
          </p:cNvSpPr>
          <p:nvPr>
            <p:ph type="title"/>
          </p:nvPr>
        </p:nvSpPr>
        <p:spPr>
          <a:xfrm>
            <a:off x="469348" y="457200"/>
            <a:ext cx="430267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200"/>
              <a:buNone/>
            </a:pPr>
            <a:r>
              <a:rPr lang="en-US"/>
              <a:t>Influenza tra attività fisica e alcuni fattori determinanti</a:t>
            </a:r>
            <a:endParaRPr/>
          </a:p>
        </p:txBody>
      </p:sp>
      <p:pic>
        <p:nvPicPr>
          <p:cNvPr id="442" name="Google Shape;442;p35"/>
          <p:cNvPicPr preferRelativeResize="0">
            <a:picLocks noGrp="1"/>
          </p:cNvPicPr>
          <p:nvPr>
            <p:ph type="body" idx="2"/>
          </p:nvPr>
        </p:nvPicPr>
        <p:blipFill rotWithShape="1">
          <a:blip r:embed="rId5">
            <a:alphaModFix/>
          </a:blip>
          <a:srcRect/>
          <a:stretch/>
        </p:blipFill>
        <p:spPr>
          <a:xfrm>
            <a:off x="6447559" y="457200"/>
            <a:ext cx="3445106" cy="2275858"/>
          </a:xfrm>
          <a:prstGeom prst="rect">
            <a:avLst/>
          </a:prstGeom>
          <a:noFill/>
          <a:ln>
            <a:noFill/>
          </a:ln>
        </p:spPr>
      </p:pic>
      <p:sp>
        <p:nvSpPr>
          <p:cNvPr id="443" name="Google Shape;443;p35"/>
          <p:cNvSpPr txBox="1"/>
          <p:nvPr/>
        </p:nvSpPr>
        <p:spPr>
          <a:xfrm>
            <a:off x="5756402" y="2349033"/>
            <a:ext cx="5433134" cy="567230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800"/>
              <a:buFont typeface="Arial"/>
              <a:buNone/>
            </a:pPr>
            <a:endParaRPr sz="2800" b="0" i="0" u="none" strike="noStrike" cap="none">
              <a:solidFill>
                <a:schemeClr val="lt1"/>
              </a:solidFill>
              <a:latin typeface="Quattrocento Sans"/>
              <a:ea typeface="Quattrocento Sans"/>
              <a:cs typeface="Quattrocento Sans"/>
              <a:sym typeface="Quattrocento Sans"/>
            </a:endParaRPr>
          </a:p>
          <a:p>
            <a:pPr marL="457200" marR="0" lvl="0" indent="-457200" algn="l" rtl="0">
              <a:lnSpc>
                <a:spcPct val="90000"/>
              </a:lnSpc>
              <a:spcBef>
                <a:spcPts val="1000"/>
              </a:spcBef>
              <a:spcAft>
                <a:spcPts val="0"/>
              </a:spcAft>
              <a:buClr>
                <a:schemeClr val="lt1"/>
              </a:buClr>
              <a:buSzPts val="2800"/>
              <a:buFont typeface="Arial"/>
              <a:buChar char="•"/>
            </a:pPr>
            <a:r>
              <a:rPr lang="en-US" sz="2800" b="0" i="0" u="none" strike="noStrike" cap="none">
                <a:solidFill>
                  <a:schemeClr val="lt1"/>
                </a:solidFill>
                <a:latin typeface="Quattrocento Sans"/>
                <a:ea typeface="Quattrocento Sans"/>
                <a:cs typeface="Quattrocento Sans"/>
                <a:sym typeface="Quattrocento Sans"/>
              </a:rPr>
              <a:t>Fattori personali :</a:t>
            </a:r>
            <a:endParaRPr sz="1400" b="0" i="0" u="none" strike="noStrike" cap="none">
              <a:solidFill>
                <a:srgbClr val="000000"/>
              </a:solidFill>
              <a:latin typeface="Arial"/>
              <a:ea typeface="Arial"/>
              <a:cs typeface="Arial"/>
              <a:sym typeface="Arial"/>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Età, genere e genetica</a:t>
            </a:r>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Disparità di genere e influenza sociale</a:t>
            </a:r>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Circoli sociali e abitudini </a:t>
            </a:r>
            <a:endParaRPr/>
          </a:p>
          <a:p>
            <a:pPr marL="914400" marR="0" lvl="1" indent="-457200" algn="l" rtl="0">
              <a:lnSpc>
                <a:spcPct val="90000"/>
              </a:lnSpc>
              <a:spcBef>
                <a:spcPts val="500"/>
              </a:spcBef>
              <a:spcAft>
                <a:spcPts val="0"/>
              </a:spcAft>
              <a:buClr>
                <a:schemeClr val="accent4"/>
              </a:buClr>
              <a:buSzPts val="2400"/>
              <a:buFont typeface="Arial"/>
              <a:buChar char="•"/>
            </a:pPr>
            <a:r>
              <a:rPr lang="en-US" sz="2400" b="0" i="0" u="none" strike="noStrike" cap="none">
                <a:solidFill>
                  <a:schemeClr val="accent4"/>
                </a:solidFill>
                <a:latin typeface="Quattrocento Sans"/>
                <a:ea typeface="Quattrocento Sans"/>
                <a:cs typeface="Quattrocento Sans"/>
                <a:sym typeface="Quattrocento Sans"/>
              </a:rPr>
              <a:t>Livelli di istruzione e di reddito</a:t>
            </a:r>
            <a:endParaRPr sz="2400" b="0" i="0" u="none" strike="noStrike" cap="none">
              <a:solidFill>
                <a:schemeClr val="accent4"/>
              </a:solidFill>
              <a:latin typeface="Quattrocento Sans"/>
              <a:ea typeface="Quattrocento Sans"/>
              <a:cs typeface="Quattrocento Sans"/>
              <a:sym typeface="Quattrocento Sans"/>
            </a:endParaRPr>
          </a:p>
        </p:txBody>
      </p:sp>
      <p:pic>
        <p:nvPicPr>
          <p:cNvPr id="2" name="IT 1.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84000" y="63087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36"/>
          <p:cNvPicPr preferRelativeResize="0"/>
          <p:nvPr/>
        </p:nvPicPr>
        <p:blipFill rotWithShape="1">
          <a:blip r:embed="rId5">
            <a:alphaModFix/>
          </a:blip>
          <a:srcRect/>
          <a:stretch/>
        </p:blipFill>
        <p:spPr>
          <a:xfrm>
            <a:off x="3846073" y="219843"/>
            <a:ext cx="4499854" cy="4499854"/>
          </a:xfrm>
          <a:prstGeom prst="rect">
            <a:avLst/>
          </a:prstGeom>
          <a:noFill/>
          <a:ln>
            <a:noFill/>
          </a:ln>
        </p:spPr>
      </p:pic>
      <p:pic>
        <p:nvPicPr>
          <p:cNvPr id="2" name="IT 1.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25238" y="6188075"/>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450"/>
                                        </p:tgtEl>
                                        <p:attrNameLst>
                                          <p:attrName>style.visibility</p:attrName>
                                        </p:attrNameLst>
                                      </p:cBhvr>
                                      <p:to>
                                        <p:strVal val="visible"/>
                                      </p:to>
                                    </p:set>
                                    <p:animEffect transition="in" filter="fade">
                                      <p:cBhvr>
                                        <p:cTn id="7" dur="1250"/>
                                        <p:tgtEl>
                                          <p:spTgt spid="450"/>
                                        </p:tgtEl>
                                      </p:cBhvr>
                                    </p:animEffect>
                                  </p:childTnLst>
                                </p:cTn>
                              </p:par>
                            </p:childTnLst>
                          </p:cTn>
                        </p:par>
                        <p:par>
                          <p:cTn id="8" fill="hold">
                            <p:stCondLst>
                              <p:cond delay="1500"/>
                            </p:stCondLst>
                            <p:childTnLst>
                              <p:par>
                                <p:cTn id="9" presetID="1" presetClass="mediacall" presetSubtype="0" fill="hold" nodeType="afterEffect">
                                  <p:stCondLst>
                                    <p:cond delay="0"/>
                                  </p:stCondLst>
                                  <p:childTnLst>
                                    <p:cmd type="call" cmd="playFrom(0.0)">
                                      <p:cBhvr>
                                        <p:cTn id="10" dur="340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
          <p:cNvSpPr txBox="1">
            <a:spLocks noGrp="1"/>
          </p:cNvSpPr>
          <p:nvPr>
            <p:ph type="title"/>
          </p:nvPr>
        </p:nvSpPr>
        <p:spPr>
          <a:xfrm>
            <a:off x="453589" y="441985"/>
            <a:ext cx="4360104" cy="262047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Introduzione</a:t>
            </a:r>
            <a:endParaRPr/>
          </a:p>
        </p:txBody>
      </p:sp>
      <p:sp>
        <p:nvSpPr>
          <p:cNvPr id="178" name="Google Shape;178;p4"/>
          <p:cNvSpPr txBox="1">
            <a:spLocks noGrp="1"/>
          </p:cNvSpPr>
          <p:nvPr>
            <p:ph type="body" idx="1"/>
          </p:nvPr>
        </p:nvSpPr>
        <p:spPr>
          <a:xfrm>
            <a:off x="5896253" y="605742"/>
            <a:ext cx="5433000" cy="5520600"/>
          </a:xfrm>
          <a:prstGeom prst="rect">
            <a:avLst/>
          </a:prstGeom>
          <a:noFill/>
          <a:ln>
            <a:noFill/>
          </a:ln>
        </p:spPr>
        <p:txBody>
          <a:bodyPr spcFirstLastPara="1" wrap="square" lIns="91425" tIns="45700" rIns="91425" bIns="45700" anchor="t" anchorCtr="0">
            <a:normAutofit fontScale="92500"/>
          </a:bodyPr>
          <a:lstStyle/>
          <a:p>
            <a:pPr marL="514350" lvl="0" indent="-514350" algn="l" rtl="0">
              <a:lnSpc>
                <a:spcPct val="90000"/>
              </a:lnSpc>
              <a:spcBef>
                <a:spcPts val="0"/>
              </a:spcBef>
              <a:spcAft>
                <a:spcPts val="0"/>
              </a:spcAft>
              <a:buSzPct val="100000"/>
              <a:buAutoNum type="arabicPeriod"/>
            </a:pPr>
            <a:r>
              <a:rPr lang="en-US"/>
              <a:t>Fenomeno dell'invecchiamento </a:t>
            </a:r>
            <a:endParaRPr/>
          </a:p>
          <a:p>
            <a:pPr marL="971550" lvl="1" indent="-514350" algn="l" rtl="0">
              <a:lnSpc>
                <a:spcPct val="90000"/>
              </a:lnSpc>
              <a:spcBef>
                <a:spcPts val="500"/>
              </a:spcBef>
              <a:spcAft>
                <a:spcPts val="0"/>
              </a:spcAft>
              <a:buSzPct val="100000"/>
              <a:buAutoNum type="arabicPeriod"/>
            </a:pPr>
            <a:r>
              <a:rPr lang="en-US"/>
              <a:t>cronologico</a:t>
            </a:r>
            <a:endParaRPr/>
          </a:p>
          <a:p>
            <a:pPr marL="971550" lvl="1" indent="-514350" algn="l" rtl="0">
              <a:lnSpc>
                <a:spcPct val="90000"/>
              </a:lnSpc>
              <a:spcBef>
                <a:spcPts val="500"/>
              </a:spcBef>
              <a:spcAft>
                <a:spcPts val="0"/>
              </a:spcAft>
              <a:buSzPct val="100000"/>
              <a:buAutoNum type="arabicPeriod"/>
            </a:pPr>
            <a:r>
              <a:rPr lang="en-US"/>
              <a:t>biologico</a:t>
            </a:r>
            <a:endParaRPr/>
          </a:p>
          <a:p>
            <a:pPr marL="971550" lvl="1" indent="-514350" algn="l" rtl="0">
              <a:lnSpc>
                <a:spcPct val="90000"/>
              </a:lnSpc>
              <a:spcBef>
                <a:spcPts val="500"/>
              </a:spcBef>
              <a:spcAft>
                <a:spcPts val="0"/>
              </a:spcAft>
              <a:buSzPct val="100000"/>
              <a:buAutoNum type="arabicPeriod"/>
            </a:pPr>
            <a:r>
              <a:rPr lang="en-US"/>
              <a:t>aspetti psicologici</a:t>
            </a:r>
            <a:endParaRPr/>
          </a:p>
          <a:p>
            <a:pPr marL="0" lvl="0" indent="0" algn="l" rtl="0">
              <a:lnSpc>
                <a:spcPct val="90000"/>
              </a:lnSpc>
              <a:spcBef>
                <a:spcPts val="1000"/>
              </a:spcBef>
              <a:spcAft>
                <a:spcPts val="0"/>
              </a:spcAft>
              <a:buSzPct val="100000"/>
              <a:buNone/>
            </a:pPr>
            <a:r>
              <a:rPr lang="en-US"/>
              <a:t>2. Invecchiamento della popolazione globale</a:t>
            </a:r>
            <a:endParaRPr/>
          </a:p>
          <a:p>
            <a:pPr marL="971550" lvl="1" indent="-514350" algn="l" rtl="0">
              <a:lnSpc>
                <a:spcPct val="90000"/>
              </a:lnSpc>
              <a:spcBef>
                <a:spcPts val="500"/>
              </a:spcBef>
              <a:spcAft>
                <a:spcPts val="0"/>
              </a:spcAft>
              <a:buSzPct val="100000"/>
              <a:buFont typeface="Arial"/>
              <a:buAutoNum type="arabicPeriod"/>
            </a:pPr>
            <a:r>
              <a:rPr lang="en-US"/>
              <a:t>Il trend demografico</a:t>
            </a:r>
            <a:endParaRPr/>
          </a:p>
          <a:p>
            <a:pPr marL="971550" lvl="1" indent="-514350" algn="l" rtl="0">
              <a:lnSpc>
                <a:spcPct val="90000"/>
              </a:lnSpc>
              <a:spcBef>
                <a:spcPts val="500"/>
              </a:spcBef>
              <a:spcAft>
                <a:spcPts val="0"/>
              </a:spcAft>
              <a:buSzPct val="100000"/>
              <a:buFont typeface="Arial"/>
              <a:buAutoNum type="arabicPeriod"/>
            </a:pPr>
            <a:r>
              <a:rPr lang="en-US"/>
              <a:t>L'importanza dell'invecchiamento attivo </a:t>
            </a:r>
            <a:endParaRPr/>
          </a:p>
          <a:p>
            <a:pPr marL="971550" lvl="1" indent="-514350" algn="l" rtl="0">
              <a:lnSpc>
                <a:spcPct val="90000"/>
              </a:lnSpc>
              <a:spcBef>
                <a:spcPts val="500"/>
              </a:spcBef>
              <a:spcAft>
                <a:spcPts val="0"/>
              </a:spcAft>
              <a:buSzPct val="100000"/>
              <a:buFont typeface="Arial"/>
              <a:buAutoNum type="arabicPeriod"/>
            </a:pPr>
            <a:r>
              <a:rPr lang="en-US"/>
              <a:t>I benefici dell'attività fisica </a:t>
            </a:r>
            <a:r>
              <a:rPr lang="en-US">
                <a:solidFill>
                  <a:schemeClr val="dk1"/>
                </a:solidFill>
              </a:rPr>
              <a:t>3. Interplay between physical activity and personal and external determinants.</a:t>
            </a:r>
            <a:endParaRPr/>
          </a:p>
          <a:p>
            <a:pPr marL="971550" lvl="1" indent="-514350" algn="l" rtl="0">
              <a:lnSpc>
                <a:spcPct val="100000"/>
              </a:lnSpc>
              <a:spcBef>
                <a:spcPts val="500"/>
              </a:spcBef>
              <a:spcAft>
                <a:spcPts val="0"/>
              </a:spcAft>
              <a:buClr>
                <a:schemeClr val="dk1"/>
              </a:buClr>
              <a:buSzPct val="100000"/>
              <a:buFont typeface="Arial"/>
              <a:buAutoNum type="arabicPeriod"/>
            </a:pPr>
            <a:r>
              <a:rPr lang="en-US">
                <a:solidFill>
                  <a:schemeClr val="dk1"/>
                </a:solidFill>
              </a:rPr>
              <a:t>Personal predispositions</a:t>
            </a:r>
            <a:endParaRPr/>
          </a:p>
          <a:p>
            <a:pPr marL="971550" lvl="1" indent="-514350" algn="l" rtl="0">
              <a:lnSpc>
                <a:spcPct val="100000"/>
              </a:lnSpc>
              <a:spcBef>
                <a:spcPts val="500"/>
              </a:spcBef>
              <a:spcAft>
                <a:spcPts val="0"/>
              </a:spcAft>
              <a:buClr>
                <a:schemeClr val="dk1"/>
              </a:buClr>
              <a:buSzPct val="100000"/>
              <a:buFont typeface="Arial"/>
              <a:buAutoNum type="arabicPeriod"/>
            </a:pPr>
            <a:r>
              <a:rPr lang="en-US">
                <a:solidFill>
                  <a:schemeClr val="dk1"/>
                </a:solidFill>
              </a:rPr>
              <a:t>External forces</a:t>
            </a:r>
            <a:endParaRPr/>
          </a:p>
        </p:txBody>
      </p:sp>
      <p:pic>
        <p:nvPicPr>
          <p:cNvPr id="2" name="IT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9563" y="636428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5"/>
          <p:cNvSpPr txBox="1">
            <a:spLocks noGrp="1"/>
          </p:cNvSpPr>
          <p:nvPr>
            <p:ph type="title"/>
          </p:nvPr>
        </p:nvSpPr>
        <p:spPr>
          <a:xfrm>
            <a:off x="453589" y="441985"/>
            <a:ext cx="4360104" cy="262047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400"/>
              <a:buNone/>
            </a:pPr>
            <a:r>
              <a:rPr lang="en-US"/>
              <a:t>Introduzione</a:t>
            </a:r>
            <a:endParaRPr/>
          </a:p>
        </p:txBody>
      </p:sp>
      <p:sp>
        <p:nvSpPr>
          <p:cNvPr id="186" name="Google Shape;186;p5"/>
          <p:cNvSpPr txBox="1">
            <a:spLocks noGrp="1"/>
          </p:cNvSpPr>
          <p:nvPr>
            <p:ph type="body" idx="1"/>
          </p:nvPr>
        </p:nvSpPr>
        <p:spPr>
          <a:xfrm>
            <a:off x="5896253" y="605742"/>
            <a:ext cx="5433134" cy="5520741"/>
          </a:xfrm>
          <a:prstGeom prst="rect">
            <a:avLst/>
          </a:prstGeom>
          <a:noFill/>
          <a:ln>
            <a:noFill/>
          </a:ln>
        </p:spPr>
        <p:txBody>
          <a:bodyPr spcFirstLastPara="1" wrap="square" lIns="91425" tIns="45700" rIns="91425" bIns="45700" anchor="t" anchorCtr="0">
            <a:normAutofit fontScale="92500"/>
          </a:bodyPr>
          <a:lstStyle/>
          <a:p>
            <a:pPr marL="514350" lvl="0" indent="-514350" algn="l" rtl="0">
              <a:lnSpc>
                <a:spcPct val="90000"/>
              </a:lnSpc>
              <a:spcBef>
                <a:spcPts val="0"/>
              </a:spcBef>
              <a:spcAft>
                <a:spcPts val="0"/>
              </a:spcAft>
              <a:buSzPct val="100000"/>
              <a:buAutoNum type="arabicPeriod"/>
            </a:pPr>
            <a:r>
              <a:rPr lang="en-US"/>
              <a:t>Fenomeno dell'invecchiamento </a:t>
            </a:r>
            <a:endParaRPr/>
          </a:p>
          <a:p>
            <a:pPr marL="971550" lvl="1" indent="-514350" algn="l" rtl="0">
              <a:lnSpc>
                <a:spcPct val="90000"/>
              </a:lnSpc>
              <a:spcBef>
                <a:spcPts val="500"/>
              </a:spcBef>
              <a:spcAft>
                <a:spcPts val="0"/>
              </a:spcAft>
              <a:buSzPct val="100000"/>
              <a:buAutoNum type="arabicPeriod"/>
            </a:pPr>
            <a:r>
              <a:rPr lang="en-US"/>
              <a:t>cronologico</a:t>
            </a:r>
            <a:endParaRPr/>
          </a:p>
          <a:p>
            <a:pPr marL="971550" lvl="1" indent="-514350" algn="l" rtl="0">
              <a:lnSpc>
                <a:spcPct val="90000"/>
              </a:lnSpc>
              <a:spcBef>
                <a:spcPts val="500"/>
              </a:spcBef>
              <a:spcAft>
                <a:spcPts val="0"/>
              </a:spcAft>
              <a:buSzPct val="100000"/>
              <a:buAutoNum type="arabicPeriod"/>
            </a:pPr>
            <a:r>
              <a:rPr lang="en-US"/>
              <a:t>biologico</a:t>
            </a:r>
            <a:endParaRPr/>
          </a:p>
          <a:p>
            <a:pPr marL="971550" lvl="1" indent="-514350" algn="l" rtl="0">
              <a:lnSpc>
                <a:spcPct val="90000"/>
              </a:lnSpc>
              <a:spcBef>
                <a:spcPts val="500"/>
              </a:spcBef>
              <a:spcAft>
                <a:spcPts val="0"/>
              </a:spcAft>
              <a:buSzPct val="100000"/>
              <a:buAutoNum type="arabicPeriod"/>
            </a:pPr>
            <a:r>
              <a:rPr lang="en-US"/>
              <a:t>aspetti psicologici</a:t>
            </a:r>
            <a:endParaRPr/>
          </a:p>
          <a:p>
            <a:pPr marL="0" lvl="0" indent="0" algn="l" rtl="0">
              <a:lnSpc>
                <a:spcPct val="90000"/>
              </a:lnSpc>
              <a:spcBef>
                <a:spcPts val="1000"/>
              </a:spcBef>
              <a:spcAft>
                <a:spcPts val="0"/>
              </a:spcAft>
              <a:buSzPct val="100000"/>
              <a:buNone/>
            </a:pPr>
            <a:r>
              <a:rPr lang="en-US"/>
              <a:t>2. Invecchiamento della popolazione globale</a:t>
            </a:r>
            <a:endParaRPr/>
          </a:p>
          <a:p>
            <a:pPr marL="971550" lvl="1" indent="-514350" algn="l" rtl="0">
              <a:lnSpc>
                <a:spcPct val="90000"/>
              </a:lnSpc>
              <a:spcBef>
                <a:spcPts val="500"/>
              </a:spcBef>
              <a:spcAft>
                <a:spcPts val="0"/>
              </a:spcAft>
              <a:buSzPct val="100000"/>
              <a:buFont typeface="Arial"/>
              <a:buAutoNum type="arabicPeriod"/>
            </a:pPr>
            <a:r>
              <a:rPr lang="en-US"/>
              <a:t>Il trend demografico</a:t>
            </a:r>
            <a:endParaRPr/>
          </a:p>
          <a:p>
            <a:pPr marL="971550" lvl="1" indent="-514350" algn="l" rtl="0">
              <a:lnSpc>
                <a:spcPct val="90000"/>
              </a:lnSpc>
              <a:spcBef>
                <a:spcPts val="500"/>
              </a:spcBef>
              <a:spcAft>
                <a:spcPts val="0"/>
              </a:spcAft>
              <a:buSzPct val="100000"/>
              <a:buFont typeface="Arial"/>
              <a:buAutoNum type="arabicPeriod"/>
            </a:pPr>
            <a:r>
              <a:rPr lang="en-US"/>
              <a:t>L'importanza dell'invecchiamento attivo </a:t>
            </a:r>
            <a:endParaRPr/>
          </a:p>
          <a:p>
            <a:pPr marL="971550" lvl="1" indent="-514350" algn="l" rtl="0">
              <a:lnSpc>
                <a:spcPct val="90000"/>
              </a:lnSpc>
              <a:spcBef>
                <a:spcPts val="500"/>
              </a:spcBef>
              <a:spcAft>
                <a:spcPts val="0"/>
              </a:spcAft>
              <a:buSzPct val="100000"/>
              <a:buFont typeface="Arial"/>
              <a:buAutoNum type="arabicPeriod"/>
            </a:pPr>
            <a:r>
              <a:rPr lang="en-US"/>
              <a:t>I benefici dell'attività fisica </a:t>
            </a:r>
            <a:endParaRPr/>
          </a:p>
          <a:p>
            <a:pPr marL="0" lvl="0" indent="0" algn="l" rtl="0">
              <a:lnSpc>
                <a:spcPct val="90000"/>
              </a:lnSpc>
              <a:spcBef>
                <a:spcPts val="1000"/>
              </a:spcBef>
              <a:spcAft>
                <a:spcPts val="0"/>
              </a:spcAft>
              <a:buSzPct val="100000"/>
              <a:buNone/>
            </a:pPr>
            <a:r>
              <a:rPr lang="en-US"/>
              <a:t>3. Interazione tra attività fisica e determinanti personali ed esterni.</a:t>
            </a:r>
            <a:endParaRPr/>
          </a:p>
          <a:p>
            <a:pPr marL="971550" lvl="1" indent="-514350" algn="l" rtl="0">
              <a:lnSpc>
                <a:spcPct val="100000"/>
              </a:lnSpc>
              <a:spcBef>
                <a:spcPts val="500"/>
              </a:spcBef>
              <a:spcAft>
                <a:spcPts val="0"/>
              </a:spcAft>
              <a:buSzPct val="100000"/>
              <a:buFont typeface="Arial"/>
              <a:buAutoNum type="arabicPeriod"/>
            </a:pPr>
            <a:r>
              <a:rPr lang="en-US"/>
              <a:t>Predisposizioni personali</a:t>
            </a:r>
            <a:endParaRPr/>
          </a:p>
          <a:p>
            <a:pPr marL="971550" lvl="1" indent="-514350" algn="l" rtl="0">
              <a:lnSpc>
                <a:spcPct val="100000"/>
              </a:lnSpc>
              <a:spcBef>
                <a:spcPts val="500"/>
              </a:spcBef>
              <a:spcAft>
                <a:spcPts val="0"/>
              </a:spcAft>
              <a:buSzPct val="100000"/>
              <a:buFont typeface="Arial"/>
              <a:buAutoNum type="arabicPeriod"/>
            </a:pPr>
            <a:r>
              <a:rPr lang="en-US"/>
              <a:t>Forze esterne</a:t>
            </a:r>
            <a:endParaRPr/>
          </a:p>
        </p:txBody>
      </p:sp>
      <p:pic>
        <p:nvPicPr>
          <p:cNvPr id="2" name="IT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0325" y="6262688"/>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6"/>
          <p:cNvSpPr txBox="1">
            <a:spLocks noGrp="1"/>
          </p:cNvSpPr>
          <p:nvPr>
            <p:ph type="title"/>
          </p:nvPr>
        </p:nvSpPr>
        <p:spPr>
          <a:xfrm>
            <a:off x="469348" y="2634033"/>
            <a:ext cx="6739317" cy="158993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5400"/>
              <a:buNone/>
            </a:pPr>
            <a:r>
              <a:rPr lang="en-US"/>
              <a:t>Fenomeno dell'invecchiamento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sz="4000"/>
              <a:t>Fenomeno dell'invecchiamento </a:t>
            </a:r>
            <a:endParaRPr/>
          </a:p>
        </p:txBody>
      </p:sp>
      <p:sp>
        <p:nvSpPr>
          <p:cNvPr id="199" name="Google Shape;199;p7"/>
          <p:cNvSpPr txBox="1">
            <a:spLocks noGrp="1"/>
          </p:cNvSpPr>
          <p:nvPr>
            <p:ph type="body" idx="2"/>
          </p:nvPr>
        </p:nvSpPr>
        <p:spPr>
          <a:xfrm>
            <a:off x="6230180" y="1918972"/>
            <a:ext cx="5092083" cy="6606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solidFill>
                  <a:schemeClr val="dk1"/>
                </a:solidFill>
              </a:rPr>
              <a:t>Psychological age </a:t>
            </a:r>
            <a:endParaRPr/>
          </a:p>
        </p:txBody>
      </p:sp>
      <p:sp>
        <p:nvSpPr>
          <p:cNvPr id="200" name="Google Shape;200;p7"/>
          <p:cNvSpPr txBox="1">
            <a:spLocks noGrp="1"/>
          </p:cNvSpPr>
          <p:nvPr>
            <p:ph type="body" idx="3"/>
          </p:nvPr>
        </p:nvSpPr>
        <p:spPr>
          <a:xfrm>
            <a:off x="1576574" y="2579652"/>
            <a:ext cx="5092083" cy="3363635"/>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en-US">
                <a:solidFill>
                  <a:schemeClr val="dk1"/>
                </a:solidFill>
              </a:rPr>
              <a:t>Lifestyle</a:t>
            </a:r>
            <a:endParaRPr/>
          </a:p>
          <a:p>
            <a:pPr marL="457200" lvl="0" indent="-457200" algn="l" rtl="0">
              <a:lnSpc>
                <a:spcPct val="90000"/>
              </a:lnSpc>
              <a:spcBef>
                <a:spcPts val="1000"/>
              </a:spcBef>
              <a:spcAft>
                <a:spcPts val="0"/>
              </a:spcAft>
              <a:buClr>
                <a:schemeClr val="dk1"/>
              </a:buClr>
              <a:buSzPts val="2800"/>
              <a:buFont typeface="Arial"/>
              <a:buChar char="•"/>
            </a:pPr>
            <a:r>
              <a:rPr lang="en-US">
                <a:solidFill>
                  <a:schemeClr val="dk1"/>
                </a:solidFill>
              </a:rPr>
              <a:t>Illness </a:t>
            </a:r>
            <a:endParaRPr/>
          </a:p>
          <a:p>
            <a:pPr marL="457200" lvl="0" indent="-457200" algn="l" rtl="0">
              <a:lnSpc>
                <a:spcPct val="90000"/>
              </a:lnSpc>
              <a:spcBef>
                <a:spcPts val="1000"/>
              </a:spcBef>
              <a:spcAft>
                <a:spcPts val="0"/>
              </a:spcAft>
              <a:buClr>
                <a:schemeClr val="dk1"/>
              </a:buClr>
              <a:buSzPts val="2800"/>
              <a:buFont typeface="Arial"/>
              <a:buChar char="•"/>
            </a:pPr>
            <a:r>
              <a:rPr lang="en-US">
                <a:solidFill>
                  <a:schemeClr val="dk1"/>
                </a:solidFill>
              </a:rPr>
              <a:t>Environemental factors that can accelerate aging process</a:t>
            </a:r>
            <a:endParaRPr>
              <a:solidFill>
                <a:schemeClr val="dk1"/>
              </a:solidFill>
            </a:endParaRPr>
          </a:p>
        </p:txBody>
      </p:sp>
      <p:sp>
        <p:nvSpPr>
          <p:cNvPr id="201" name="Google Shape;201;p7"/>
          <p:cNvSpPr txBox="1">
            <a:spLocks noGrp="1"/>
          </p:cNvSpPr>
          <p:nvPr>
            <p:ph type="body" idx="4"/>
          </p:nvPr>
        </p:nvSpPr>
        <p:spPr>
          <a:xfrm>
            <a:off x="6230180" y="2793225"/>
            <a:ext cx="5092083" cy="333325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en-US">
                <a:solidFill>
                  <a:schemeClr val="dk1"/>
                </a:solidFill>
              </a:rPr>
              <a:t>Behaviour regardless of chronological age</a:t>
            </a:r>
            <a:endParaRPr>
              <a:solidFill>
                <a:schemeClr val="dk1"/>
              </a:solidFill>
            </a:endParaRPr>
          </a:p>
        </p:txBody>
      </p:sp>
      <p:pic>
        <p:nvPicPr>
          <p:cNvPr id="202" name="Google Shape;202;p7"/>
          <p:cNvPicPr preferRelativeResize="0"/>
          <p:nvPr/>
        </p:nvPicPr>
        <p:blipFill rotWithShape="1">
          <a:blip r:embed="rId5">
            <a:alphaModFix/>
          </a:blip>
          <a:srcRect/>
          <a:stretch/>
        </p:blipFill>
        <p:spPr>
          <a:xfrm>
            <a:off x="2867025" y="1904261"/>
            <a:ext cx="6457950" cy="3467100"/>
          </a:xfrm>
          <a:prstGeom prst="rect">
            <a:avLst/>
          </a:prstGeom>
          <a:noFill/>
          <a:ln>
            <a:noFill/>
          </a:ln>
        </p:spPr>
      </p:pic>
      <p:sp>
        <p:nvSpPr>
          <p:cNvPr id="203" name="Google Shape;203;p7"/>
          <p:cNvSpPr txBox="1"/>
          <p:nvPr/>
        </p:nvSpPr>
        <p:spPr>
          <a:xfrm>
            <a:off x="1134571" y="2296198"/>
            <a:ext cx="1195674"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lt1"/>
                </a:solidFill>
                <a:latin typeface="Quattrocento Sans"/>
                <a:ea typeface="Quattrocento Sans"/>
                <a:cs typeface="Quattrocento Sans"/>
                <a:sym typeface="Quattrocento Sans"/>
              </a:rPr>
              <a:t>Organi</a:t>
            </a: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None/>
            </a:pP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None/>
            </a:pPr>
            <a:r>
              <a:rPr lang="en-US" sz="2000" b="1" i="0" u="none" strike="noStrike" cap="none">
                <a:solidFill>
                  <a:schemeClr val="lt1"/>
                </a:solidFill>
                <a:latin typeface="Quattrocento Sans"/>
                <a:ea typeface="Quattrocento Sans"/>
                <a:cs typeface="Quattrocento Sans"/>
                <a:sym typeface="Quattrocento Sans"/>
              </a:rPr>
              <a:t>Tessuti</a:t>
            </a: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None/>
            </a:pP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None/>
            </a:pPr>
            <a:r>
              <a:rPr lang="en-US" sz="2000" b="1" i="0" u="none" strike="noStrike" cap="none">
                <a:solidFill>
                  <a:schemeClr val="lt1"/>
                </a:solidFill>
                <a:latin typeface="Quattrocento Sans"/>
                <a:ea typeface="Quattrocento Sans"/>
                <a:cs typeface="Quattrocento Sans"/>
                <a:sym typeface="Quattrocento Sans"/>
              </a:rPr>
              <a:t>Cellule </a:t>
            </a:r>
            <a:endParaRPr sz="1400" b="0" i="0" u="none" strike="noStrike" cap="none">
              <a:solidFill>
                <a:srgbClr val="000000"/>
              </a:solidFill>
              <a:latin typeface="Arial"/>
              <a:ea typeface="Arial"/>
              <a:cs typeface="Arial"/>
              <a:sym typeface="Arial"/>
            </a:endParaRPr>
          </a:p>
        </p:txBody>
      </p:sp>
      <p:sp>
        <p:nvSpPr>
          <p:cNvPr id="204" name="Google Shape;204;p7"/>
          <p:cNvSpPr txBox="1"/>
          <p:nvPr/>
        </p:nvSpPr>
        <p:spPr>
          <a:xfrm>
            <a:off x="9675536" y="2213085"/>
            <a:ext cx="1646727"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Quattrocento Sans"/>
                <a:ea typeface="Quattrocento Sans"/>
                <a:cs typeface="Quattrocento Sans"/>
                <a:sym typeface="Quattrocento Sans"/>
              </a:rPr>
              <a:t>Weakened bodily functions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Quattrocento Sans"/>
                <a:ea typeface="Quattrocento Sans"/>
                <a:cs typeface="Quattrocento Sans"/>
                <a:sym typeface="Quattrocento Sans"/>
              </a:rPr>
              <a:t>Slowed physiology</a:t>
            </a:r>
            <a:endParaRPr sz="1400" b="0" i="0" u="none" strike="noStrike" cap="none">
              <a:solidFill>
                <a:srgbClr val="000000"/>
              </a:solidFill>
              <a:latin typeface="Arial"/>
              <a:ea typeface="Arial"/>
              <a:cs typeface="Arial"/>
              <a:sym typeface="Arial"/>
            </a:endParaRPr>
          </a:p>
        </p:txBody>
      </p:sp>
      <p:pic>
        <p:nvPicPr>
          <p:cNvPr id="205" name="Google Shape;205;p7" title="IT 1.7.mp3">
            <a:hlinkClick r:id="rId6"/>
          </p:cNvPr>
          <p:cNvPicPr preferRelativeResize="0"/>
          <p:nvPr/>
        </p:nvPicPr>
        <p:blipFill>
          <a:blip r:embed="rId7">
            <a:alphaModFix/>
          </a:blip>
          <a:stretch>
            <a:fillRect/>
          </a:stretch>
        </p:blipFill>
        <p:spPr>
          <a:xfrm>
            <a:off x="152400" y="6278883"/>
            <a:ext cx="426717" cy="426717"/>
          </a:xfrm>
          <a:prstGeom prst="rect">
            <a:avLst/>
          </a:prstGeom>
          <a:noFill/>
          <a:ln>
            <a:noFill/>
          </a:ln>
        </p:spPr>
      </p:pic>
      <p:pic>
        <p:nvPicPr>
          <p:cNvPr id="2" name="IT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28400" y="6107113"/>
            <a:ext cx="487363"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sz="4000"/>
              <a:t>Fenomeno dell'invecchiamento </a:t>
            </a:r>
            <a:endParaRPr/>
          </a:p>
        </p:txBody>
      </p:sp>
      <p:sp>
        <p:nvSpPr>
          <p:cNvPr id="212" name="Google Shape;212;p8"/>
          <p:cNvSpPr txBox="1">
            <a:spLocks noGrp="1"/>
          </p:cNvSpPr>
          <p:nvPr>
            <p:ph type="body" idx="2"/>
          </p:nvPr>
        </p:nvSpPr>
        <p:spPr>
          <a:xfrm>
            <a:off x="6230180" y="1918972"/>
            <a:ext cx="5092083" cy="6606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solidFill>
                  <a:schemeClr val="dk1"/>
                </a:solidFill>
              </a:rPr>
              <a:t>Psychological age </a:t>
            </a:r>
            <a:endParaRPr/>
          </a:p>
        </p:txBody>
      </p:sp>
      <p:sp>
        <p:nvSpPr>
          <p:cNvPr id="213" name="Google Shape;213;p8"/>
          <p:cNvSpPr txBox="1">
            <a:spLocks noGrp="1"/>
          </p:cNvSpPr>
          <p:nvPr>
            <p:ph type="body" idx="3"/>
          </p:nvPr>
        </p:nvSpPr>
        <p:spPr>
          <a:xfrm>
            <a:off x="1576574" y="2579652"/>
            <a:ext cx="5092083" cy="3363635"/>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en-US">
                <a:solidFill>
                  <a:schemeClr val="dk1"/>
                </a:solidFill>
              </a:rPr>
              <a:t>Lifestyle</a:t>
            </a:r>
            <a:endParaRPr/>
          </a:p>
          <a:p>
            <a:pPr marL="457200" lvl="0" indent="-457200" algn="l" rtl="0">
              <a:lnSpc>
                <a:spcPct val="90000"/>
              </a:lnSpc>
              <a:spcBef>
                <a:spcPts val="1000"/>
              </a:spcBef>
              <a:spcAft>
                <a:spcPts val="0"/>
              </a:spcAft>
              <a:buClr>
                <a:schemeClr val="dk1"/>
              </a:buClr>
              <a:buSzPts val="2800"/>
              <a:buFont typeface="Arial"/>
              <a:buChar char="•"/>
            </a:pPr>
            <a:r>
              <a:rPr lang="en-US">
                <a:solidFill>
                  <a:schemeClr val="dk1"/>
                </a:solidFill>
              </a:rPr>
              <a:t>Illness </a:t>
            </a:r>
            <a:endParaRPr/>
          </a:p>
          <a:p>
            <a:pPr marL="457200" lvl="0" indent="-457200" algn="l" rtl="0">
              <a:lnSpc>
                <a:spcPct val="90000"/>
              </a:lnSpc>
              <a:spcBef>
                <a:spcPts val="1000"/>
              </a:spcBef>
              <a:spcAft>
                <a:spcPts val="0"/>
              </a:spcAft>
              <a:buClr>
                <a:schemeClr val="dk1"/>
              </a:buClr>
              <a:buSzPts val="2800"/>
              <a:buFont typeface="Arial"/>
              <a:buChar char="•"/>
            </a:pPr>
            <a:r>
              <a:rPr lang="en-US">
                <a:solidFill>
                  <a:schemeClr val="dk1"/>
                </a:solidFill>
              </a:rPr>
              <a:t>Environemental factors that can accelerate aging process</a:t>
            </a:r>
            <a:endParaRPr>
              <a:solidFill>
                <a:schemeClr val="dk1"/>
              </a:solidFill>
            </a:endParaRPr>
          </a:p>
        </p:txBody>
      </p:sp>
      <p:sp>
        <p:nvSpPr>
          <p:cNvPr id="214" name="Google Shape;214;p8"/>
          <p:cNvSpPr txBox="1">
            <a:spLocks noGrp="1"/>
          </p:cNvSpPr>
          <p:nvPr>
            <p:ph type="body" idx="4"/>
          </p:nvPr>
        </p:nvSpPr>
        <p:spPr>
          <a:xfrm>
            <a:off x="6230180" y="2793225"/>
            <a:ext cx="5092083" cy="3333258"/>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800"/>
              <a:buFont typeface="Arial"/>
              <a:buChar char="•"/>
            </a:pPr>
            <a:r>
              <a:rPr lang="en-US">
                <a:solidFill>
                  <a:schemeClr val="dk1"/>
                </a:solidFill>
              </a:rPr>
              <a:t>Behaviour regardless of chronological age</a:t>
            </a:r>
            <a:endParaRPr>
              <a:solidFill>
                <a:schemeClr val="dk1"/>
              </a:solidFill>
            </a:endParaRPr>
          </a:p>
        </p:txBody>
      </p:sp>
      <p:pic>
        <p:nvPicPr>
          <p:cNvPr id="215" name="Google Shape;215;p8"/>
          <p:cNvPicPr preferRelativeResize="0"/>
          <p:nvPr/>
        </p:nvPicPr>
        <p:blipFill rotWithShape="1">
          <a:blip r:embed="rId5">
            <a:alphaModFix/>
          </a:blip>
          <a:srcRect/>
          <a:stretch/>
        </p:blipFill>
        <p:spPr>
          <a:xfrm>
            <a:off x="2867025" y="1918972"/>
            <a:ext cx="6457950" cy="3467100"/>
          </a:xfrm>
          <a:prstGeom prst="rect">
            <a:avLst/>
          </a:prstGeom>
          <a:noFill/>
          <a:ln>
            <a:noFill/>
          </a:ln>
        </p:spPr>
      </p:pic>
      <p:sp>
        <p:nvSpPr>
          <p:cNvPr id="216" name="Google Shape;216;p8"/>
          <p:cNvSpPr txBox="1"/>
          <p:nvPr/>
        </p:nvSpPr>
        <p:spPr>
          <a:xfrm>
            <a:off x="1134571" y="2296198"/>
            <a:ext cx="1195674"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lt1"/>
                </a:solidFill>
                <a:latin typeface="Quattrocento Sans"/>
                <a:ea typeface="Quattrocento Sans"/>
                <a:cs typeface="Quattrocento Sans"/>
                <a:sym typeface="Quattrocento Sans"/>
              </a:rPr>
              <a:t>Organi</a:t>
            </a: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None/>
            </a:pP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None/>
            </a:pPr>
            <a:r>
              <a:rPr lang="en-US" sz="2000" b="1" i="0" u="none" strike="noStrike" cap="none">
                <a:solidFill>
                  <a:schemeClr val="lt1"/>
                </a:solidFill>
                <a:latin typeface="Quattrocento Sans"/>
                <a:ea typeface="Quattrocento Sans"/>
                <a:cs typeface="Quattrocento Sans"/>
                <a:sym typeface="Quattrocento Sans"/>
              </a:rPr>
              <a:t>Tessuti</a:t>
            </a: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None/>
            </a:pP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None/>
            </a:pPr>
            <a:r>
              <a:rPr lang="en-US" sz="2000" b="1" i="0" u="none" strike="noStrike" cap="none">
                <a:solidFill>
                  <a:schemeClr val="lt1"/>
                </a:solidFill>
                <a:latin typeface="Quattrocento Sans"/>
                <a:ea typeface="Quattrocento Sans"/>
                <a:cs typeface="Quattrocento Sans"/>
                <a:sym typeface="Quattrocento Sans"/>
              </a:rPr>
              <a:t>Cellule </a:t>
            </a:r>
            <a:endParaRPr sz="1400" b="0" i="0" u="none" strike="noStrike" cap="none">
              <a:solidFill>
                <a:srgbClr val="000000"/>
              </a:solidFill>
              <a:latin typeface="Arial"/>
              <a:ea typeface="Arial"/>
              <a:cs typeface="Arial"/>
              <a:sym typeface="Arial"/>
            </a:endParaRPr>
          </a:p>
        </p:txBody>
      </p:sp>
      <p:sp>
        <p:nvSpPr>
          <p:cNvPr id="217" name="Google Shape;217;p8"/>
          <p:cNvSpPr txBox="1"/>
          <p:nvPr/>
        </p:nvSpPr>
        <p:spPr>
          <a:xfrm>
            <a:off x="9675536" y="2213085"/>
            <a:ext cx="1646727"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1" i="0" u="none" strike="noStrike" cap="none">
                <a:solidFill>
                  <a:schemeClr val="lt1"/>
                </a:solidFill>
                <a:latin typeface="Quattrocento Sans"/>
                <a:ea typeface="Quattrocento Sans"/>
                <a:cs typeface="Quattrocento Sans"/>
                <a:sym typeface="Quattrocento Sans"/>
              </a:rPr>
              <a:t>Funzioni corporee indebolite </a:t>
            </a:r>
            <a:endParaRPr/>
          </a:p>
          <a:p>
            <a:pPr marL="0" marR="0" lvl="0" indent="0" algn="l" rtl="0">
              <a:lnSpc>
                <a:spcPct val="100000"/>
              </a:lnSpc>
              <a:spcBef>
                <a:spcPts val="0"/>
              </a:spcBef>
              <a:spcAft>
                <a:spcPts val="0"/>
              </a:spcAft>
              <a:buNone/>
            </a:pP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None/>
            </a:pPr>
            <a:endParaRPr sz="2000" b="1" i="0" u="none" strike="noStrike" cap="none">
              <a:solidFill>
                <a:schemeClr val="lt1"/>
              </a:solidFill>
              <a:latin typeface="Quattrocento Sans"/>
              <a:ea typeface="Quattrocento Sans"/>
              <a:cs typeface="Quattrocento Sans"/>
              <a:sym typeface="Quattrocento Sans"/>
            </a:endParaRPr>
          </a:p>
          <a:p>
            <a:pPr marL="0" marR="0" lvl="0" indent="0" algn="l" rtl="0">
              <a:lnSpc>
                <a:spcPct val="100000"/>
              </a:lnSpc>
              <a:spcBef>
                <a:spcPts val="0"/>
              </a:spcBef>
              <a:spcAft>
                <a:spcPts val="0"/>
              </a:spcAft>
              <a:buNone/>
            </a:pPr>
            <a:r>
              <a:rPr lang="en-US" sz="2000" b="1" i="0" u="none" strike="noStrike" cap="none">
                <a:solidFill>
                  <a:schemeClr val="lt1"/>
                </a:solidFill>
                <a:latin typeface="Quattrocento Sans"/>
                <a:ea typeface="Quattrocento Sans"/>
                <a:cs typeface="Quattrocento Sans"/>
                <a:sym typeface="Quattrocento Sans"/>
              </a:rPr>
              <a:t>Fisiologia rallentata</a:t>
            </a:r>
            <a:endParaRPr sz="1400" b="0" i="0" u="none" strike="noStrike" cap="none">
              <a:solidFill>
                <a:srgbClr val="000000"/>
              </a:solidFill>
              <a:latin typeface="Arial"/>
              <a:ea typeface="Arial"/>
              <a:cs typeface="Arial"/>
              <a:sym typeface="Arial"/>
            </a:endParaRPr>
          </a:p>
        </p:txBody>
      </p:sp>
      <p:pic>
        <p:nvPicPr>
          <p:cNvPr id="2" name="IT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07788" y="6124575"/>
            <a:ext cx="487362"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sz="4000"/>
              <a:t>Fenomeno dell'invecchiamento </a:t>
            </a:r>
            <a:endParaRPr/>
          </a:p>
        </p:txBody>
      </p:sp>
      <p:sp>
        <p:nvSpPr>
          <p:cNvPr id="225" name="Google Shape;225;p9"/>
          <p:cNvSpPr txBox="1">
            <a:spLocks noGrp="1"/>
          </p:cNvSpPr>
          <p:nvPr>
            <p:ph type="body" idx="1"/>
          </p:nvPr>
        </p:nvSpPr>
        <p:spPr>
          <a:xfrm>
            <a:off x="819491" y="1918972"/>
            <a:ext cx="5092083" cy="6606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SzPts val="2400"/>
              <a:buNone/>
            </a:pPr>
            <a:r>
              <a:rPr lang="en-US"/>
              <a:t>Età biologica </a:t>
            </a:r>
            <a:endParaRPr/>
          </a:p>
        </p:txBody>
      </p:sp>
      <p:sp>
        <p:nvSpPr>
          <p:cNvPr id="226" name="Google Shape;226;p9"/>
          <p:cNvSpPr txBox="1">
            <a:spLocks noGrp="1"/>
          </p:cNvSpPr>
          <p:nvPr>
            <p:ph type="body" idx="2"/>
          </p:nvPr>
        </p:nvSpPr>
        <p:spPr>
          <a:xfrm>
            <a:off x="6230180" y="1918972"/>
            <a:ext cx="5092083" cy="6606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solidFill>
                  <a:schemeClr val="dk1"/>
                </a:solidFill>
              </a:rPr>
              <a:t>Psychological age </a:t>
            </a:r>
            <a:endParaRPr/>
          </a:p>
        </p:txBody>
      </p:sp>
      <p:sp>
        <p:nvSpPr>
          <p:cNvPr id="227" name="Google Shape;227;p9"/>
          <p:cNvSpPr txBox="1">
            <a:spLocks noGrp="1"/>
          </p:cNvSpPr>
          <p:nvPr>
            <p:ph type="body" idx="3"/>
          </p:nvPr>
        </p:nvSpPr>
        <p:spPr>
          <a:xfrm>
            <a:off x="819491" y="2762848"/>
            <a:ext cx="5092083" cy="3363635"/>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SzPts val="2800"/>
              <a:buFont typeface="Arial"/>
              <a:buChar char="•"/>
            </a:pPr>
            <a:r>
              <a:rPr lang="en-US"/>
              <a:t>Stile di vita</a:t>
            </a:r>
            <a:endParaRPr/>
          </a:p>
          <a:p>
            <a:pPr marL="457200" lvl="0" indent="-457200" algn="l" rtl="0">
              <a:lnSpc>
                <a:spcPct val="90000"/>
              </a:lnSpc>
              <a:spcBef>
                <a:spcPts val="0"/>
              </a:spcBef>
              <a:spcAft>
                <a:spcPts val="0"/>
              </a:spcAft>
              <a:buSzPts val="2800"/>
              <a:buFont typeface="Arial"/>
              <a:buChar char="•"/>
            </a:pPr>
            <a:r>
              <a:rPr lang="en-US"/>
              <a:t>Malattia </a:t>
            </a:r>
            <a:endParaRPr/>
          </a:p>
          <a:p>
            <a:pPr marL="457200" lvl="0" indent="-457200" algn="l" rtl="0">
              <a:lnSpc>
                <a:spcPct val="90000"/>
              </a:lnSpc>
              <a:spcBef>
                <a:spcPts val="0"/>
              </a:spcBef>
              <a:spcAft>
                <a:spcPts val="0"/>
              </a:spcAft>
              <a:buSzPts val="2800"/>
              <a:buFont typeface="Arial"/>
              <a:buChar char="•"/>
            </a:pPr>
            <a:r>
              <a:rPr lang="en-US"/>
              <a:t>Fattori ambientali </a:t>
            </a:r>
            <a:endParaRPr/>
          </a:p>
          <a:p>
            <a:pPr marL="457200" lvl="0" indent="-457200" algn="l" rtl="0">
              <a:lnSpc>
                <a:spcPct val="90000"/>
              </a:lnSpc>
              <a:spcBef>
                <a:spcPts val="0"/>
              </a:spcBef>
              <a:spcAft>
                <a:spcPts val="0"/>
              </a:spcAft>
              <a:buSzPts val="2800"/>
              <a:buFont typeface="Arial"/>
              <a:buChar char="•"/>
            </a:pPr>
            <a:r>
              <a:rPr lang="en-US"/>
              <a:t>Abitudini personali </a:t>
            </a:r>
            <a:endParaRPr/>
          </a:p>
        </p:txBody>
      </p:sp>
      <p:pic>
        <p:nvPicPr>
          <p:cNvPr id="228" name="Google Shape;228;p9" descr="Immagine che contiene logo, simbolo, Elementi grafici, Carminio&#10;&#10;Descrizione generata automaticamente"/>
          <p:cNvPicPr preferRelativeResize="0"/>
          <p:nvPr/>
        </p:nvPicPr>
        <p:blipFill rotWithShape="1">
          <a:blip r:embed="rId5">
            <a:alphaModFix/>
          </a:blip>
          <a:srcRect/>
          <a:stretch/>
        </p:blipFill>
        <p:spPr>
          <a:xfrm>
            <a:off x="5650473" y="2324013"/>
            <a:ext cx="4829853" cy="2952468"/>
          </a:xfrm>
          <a:prstGeom prst="rect">
            <a:avLst/>
          </a:prstGeom>
          <a:noFill/>
          <a:ln>
            <a:noFill/>
          </a:ln>
        </p:spPr>
      </p:pic>
      <p:pic>
        <p:nvPicPr>
          <p:cNvPr id="2" name="IT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79213" y="6191250"/>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625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726"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i Office">
  <a:themeElements>
    <a:clrScheme name="Custom 1">
      <a:dk1>
        <a:srgbClr val="FFFFFF"/>
      </a:dk1>
      <a:lt1>
        <a:srgbClr val="A3C75B"/>
      </a:lt1>
      <a:dk2>
        <a:srgbClr val="1E3F76"/>
      </a:dk2>
      <a:lt2>
        <a:srgbClr val="2A88C6"/>
      </a:lt2>
      <a:accent1>
        <a:srgbClr val="5C3100"/>
      </a:accent1>
      <a:accent2>
        <a:srgbClr val="FB6B49"/>
      </a:accent2>
      <a:accent3>
        <a:srgbClr val="FBBEB0"/>
      </a:accent3>
      <a:accent4>
        <a:srgbClr val="1E3F76"/>
      </a:accent4>
      <a:accent5>
        <a:srgbClr val="315FAB"/>
      </a:accent5>
      <a:accent6>
        <a:srgbClr val="2A88C6"/>
      </a:accent6>
      <a:hlink>
        <a:srgbClr val="FB6B49"/>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2055</Words>
  <Application>Microsoft Office PowerPoint</Application>
  <PresentationFormat>Widescreen</PresentationFormat>
  <Paragraphs>273</Paragraphs>
  <Slides>36</Slides>
  <Notes>36</Notes>
  <HiddenSlides>0</HiddenSlides>
  <MMClips>27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Quattrocento Sans</vt:lpstr>
      <vt:lpstr>Open Sans</vt:lpstr>
      <vt:lpstr>Calibri</vt:lpstr>
      <vt:lpstr>Arial</vt:lpstr>
      <vt:lpstr>Tema di Office</vt:lpstr>
      <vt:lpstr>PowerPoint Presentation</vt:lpstr>
      <vt:lpstr>Introduzione</vt:lpstr>
      <vt:lpstr>Introduzione</vt:lpstr>
      <vt:lpstr>Introduzione</vt:lpstr>
      <vt:lpstr>Introduzione</vt:lpstr>
      <vt:lpstr>Fenomeno dell'invecchiamento </vt:lpstr>
      <vt:lpstr>Fenomeno dell'invecchiamento </vt:lpstr>
      <vt:lpstr>Fenomeno dell'invecchiamento </vt:lpstr>
      <vt:lpstr>Fenomeno dell'invecchiamento </vt:lpstr>
      <vt:lpstr>Tendenza demografica</vt:lpstr>
      <vt:lpstr>Tendenza demografica</vt:lpstr>
      <vt:lpstr>Tendenza demografica</vt:lpstr>
      <vt:lpstr>Tendenza demografica</vt:lpstr>
      <vt:lpstr>Spagna</vt:lpstr>
      <vt:lpstr>Spagna </vt:lpstr>
      <vt:lpstr>Spagna </vt:lpstr>
      <vt:lpstr>Italia</vt:lpstr>
      <vt:lpstr>Italia </vt:lpstr>
      <vt:lpstr>Romania</vt:lpstr>
      <vt:lpstr>Romania </vt:lpstr>
      <vt:lpstr>Romania </vt:lpstr>
      <vt:lpstr>Bulgaria</vt:lpstr>
      <vt:lpstr>Bulgaria </vt:lpstr>
      <vt:lpstr>Invecchiamento attivo</vt:lpstr>
      <vt:lpstr>Invecchiamento attivo</vt:lpstr>
      <vt:lpstr>Invecchiamento attivo </vt:lpstr>
      <vt:lpstr>Invecchiamento attivo aging </vt:lpstr>
      <vt:lpstr>Influenza tra attività fisica e alcuni fattori determinanti</vt:lpstr>
      <vt:lpstr>Influenza tra attività fisica e alcuni fattori determinanti</vt:lpstr>
      <vt:lpstr>Influenza tra attività fisica e alcuni fattori determinanti</vt:lpstr>
      <vt:lpstr>Influenza tra attività fisica e alcuni fattori determinanti</vt:lpstr>
      <vt:lpstr>Influenza tra attività fisica e alcuni fattori determinanti</vt:lpstr>
      <vt:lpstr>Influenza tra attività fisica e alcuni fattori determinanti</vt:lpstr>
      <vt:lpstr>Influenza tra attività fisica e alcuni fattori determinanti</vt:lpstr>
      <vt:lpstr>Influenza tra attività fisica e alcuni fattori determinanti</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Maroussia Terrana Euroform RFS</dc:creator>
  <cp:lastModifiedBy>user</cp:lastModifiedBy>
  <cp:revision>1</cp:revision>
  <dcterms:created xsi:type="dcterms:W3CDTF">2023-11-20T16:36:50Z</dcterms:created>
  <dcterms:modified xsi:type="dcterms:W3CDTF">2024-09-04T10:46:26Z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0x010100704A577B069DD443BDB0C16D2EF8AD49</vt:lpwstr>
  </property>
  <property fmtid="{D5CDD505-2E9C-101B-9397-08002B2CF9AE}" pid="3" name="MediaServiceImageTags">
    <vt:lpwstr/>
  </property>
</Properties>
</file>