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Open Sans"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Play"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2/UQOK0qWs7Oz8tWOztn6NnKa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A2944-19ED-4B8C-AB63-74C3641AFD9E}">
  <a:tblStyle styleId="{29FA2944-19ED-4B8C-AB63-74C3641AFD9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34245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52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10</a:t>
            </a:fld>
            <a:endParaRPr/>
          </a:p>
        </p:txBody>
      </p:sp>
    </p:spTree>
    <p:extLst>
      <p:ext uri="{BB962C8B-B14F-4D97-AF65-F5344CB8AC3E}">
        <p14:creationId xmlns:p14="http://schemas.microsoft.com/office/powerpoint/2010/main" val="69389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11</a:t>
            </a:fld>
            <a:endParaRPr/>
          </a:p>
        </p:txBody>
      </p:sp>
    </p:spTree>
    <p:extLst>
      <p:ext uri="{BB962C8B-B14F-4D97-AF65-F5344CB8AC3E}">
        <p14:creationId xmlns:p14="http://schemas.microsoft.com/office/powerpoint/2010/main" val="71210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29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97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75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37" name="Google Shape;3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15</a:t>
            </a:fld>
            <a:endParaRPr/>
          </a:p>
        </p:txBody>
      </p:sp>
    </p:spTree>
    <p:extLst>
      <p:ext uri="{BB962C8B-B14F-4D97-AF65-F5344CB8AC3E}">
        <p14:creationId xmlns:p14="http://schemas.microsoft.com/office/powerpoint/2010/main" val="2937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43" name="Google Shape;3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16</a:t>
            </a:fld>
            <a:endParaRPr/>
          </a:p>
        </p:txBody>
      </p:sp>
    </p:spTree>
    <p:extLst>
      <p:ext uri="{BB962C8B-B14F-4D97-AF65-F5344CB8AC3E}">
        <p14:creationId xmlns:p14="http://schemas.microsoft.com/office/powerpoint/2010/main" val="329738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49" name="Google Shape;34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17</a:t>
            </a:fld>
            <a:endParaRPr/>
          </a:p>
        </p:txBody>
      </p:sp>
    </p:spTree>
    <p:extLst>
      <p:ext uri="{BB962C8B-B14F-4D97-AF65-F5344CB8AC3E}">
        <p14:creationId xmlns:p14="http://schemas.microsoft.com/office/powerpoint/2010/main" val="98714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55" name="Google Shape;35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18</a:t>
            </a:fld>
            <a:endParaRPr/>
          </a:p>
        </p:txBody>
      </p:sp>
    </p:spTree>
    <p:extLst>
      <p:ext uri="{BB962C8B-B14F-4D97-AF65-F5344CB8AC3E}">
        <p14:creationId xmlns:p14="http://schemas.microsoft.com/office/powerpoint/2010/main" val="3810388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a:latin typeface="Calibri"/>
              <a:ea typeface="Calibri"/>
              <a:cs typeface="Calibri"/>
              <a:sym typeface="Calibri"/>
            </a:endParaRPr>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19</a:t>
            </a:fld>
            <a:endParaRPr/>
          </a:p>
        </p:txBody>
      </p:sp>
    </p:spTree>
    <p:extLst>
      <p:ext uri="{BB962C8B-B14F-4D97-AF65-F5344CB8AC3E}">
        <p14:creationId xmlns:p14="http://schemas.microsoft.com/office/powerpoint/2010/main" val="265753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extLst>
      <p:ext uri="{BB962C8B-B14F-4D97-AF65-F5344CB8AC3E}">
        <p14:creationId xmlns:p14="http://schemas.microsoft.com/office/powerpoint/2010/main" val="31125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extLst>
      <p:ext uri="{BB962C8B-B14F-4D97-AF65-F5344CB8AC3E}">
        <p14:creationId xmlns:p14="http://schemas.microsoft.com/office/powerpoint/2010/main" val="27359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extLst>
      <p:ext uri="{BB962C8B-B14F-4D97-AF65-F5344CB8AC3E}">
        <p14:creationId xmlns:p14="http://schemas.microsoft.com/office/powerpoint/2010/main" val="110534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extLst>
      <p:ext uri="{BB962C8B-B14F-4D97-AF65-F5344CB8AC3E}">
        <p14:creationId xmlns:p14="http://schemas.microsoft.com/office/powerpoint/2010/main" val="144889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extLst>
      <p:ext uri="{BB962C8B-B14F-4D97-AF65-F5344CB8AC3E}">
        <p14:creationId xmlns:p14="http://schemas.microsoft.com/office/powerpoint/2010/main" val="68511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00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8</a:t>
            </a:fld>
            <a:endParaRPr/>
          </a:p>
        </p:txBody>
      </p:sp>
    </p:spTree>
    <p:extLst>
      <p:ext uri="{BB962C8B-B14F-4D97-AF65-F5344CB8AC3E}">
        <p14:creationId xmlns:p14="http://schemas.microsoft.com/office/powerpoint/2010/main" val="193354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9</a:t>
            </a:fld>
            <a:endParaRPr/>
          </a:p>
        </p:txBody>
      </p:sp>
    </p:spTree>
    <p:extLst>
      <p:ext uri="{BB962C8B-B14F-4D97-AF65-F5344CB8AC3E}">
        <p14:creationId xmlns:p14="http://schemas.microsoft.com/office/powerpoint/2010/main" val="4188693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 cover">
  <p:cSld name="Intro cover">
    <p:spTree>
      <p:nvGrpSpPr>
        <p:cNvPr id="1" name="Shape 24"/>
        <p:cNvGrpSpPr/>
        <p:nvPr/>
      </p:nvGrpSpPr>
      <p:grpSpPr>
        <a:xfrm>
          <a:off x="0" y="0"/>
          <a:ext cx="0" cy="0"/>
          <a:chOff x="0" y="0"/>
          <a:chExt cx="0" cy="0"/>
        </a:xfrm>
      </p:grpSpPr>
      <p:sp>
        <p:nvSpPr>
          <p:cNvPr id="25" name="Google Shape;25;p21"/>
          <p:cNvSpPr/>
          <p:nvPr/>
        </p:nvSpPr>
        <p:spPr>
          <a:xfrm rot="6866652">
            <a:off x="1721927" y="-4437494"/>
            <a:ext cx="9183179" cy="13577281"/>
          </a:xfrm>
          <a:custGeom>
            <a:avLst/>
            <a:gdLst/>
            <a:ahLst/>
            <a:cxnLst/>
            <a:rect l="l" t="t" r="r" b="b"/>
            <a:pathLst>
              <a:path w="13464022" h="19906484" extrusionOk="0">
                <a:moveTo>
                  <a:pt x="0" y="0"/>
                </a:moveTo>
                <a:lnTo>
                  <a:pt x="13464022" y="0"/>
                </a:lnTo>
                <a:lnTo>
                  <a:pt x="13464022" y="19906484"/>
                </a:lnTo>
                <a:lnTo>
                  <a:pt x="0" y="1990648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21"/>
          <p:cNvSpPr/>
          <p:nvPr/>
        </p:nvSpPr>
        <p:spPr>
          <a:xfrm>
            <a:off x="10414" y="6151028"/>
            <a:ext cx="3171463" cy="706972"/>
          </a:xfrm>
          <a:custGeom>
            <a:avLst/>
            <a:gdLst/>
            <a:ahLst/>
            <a:cxnLst/>
            <a:rect l="l" t="t" r="r" b="b"/>
            <a:pathLst>
              <a:path w="4847341" h="1080553" extrusionOk="0">
                <a:moveTo>
                  <a:pt x="0" y="0"/>
                </a:moveTo>
                <a:lnTo>
                  <a:pt x="4847341" y="0"/>
                </a:lnTo>
                <a:lnTo>
                  <a:pt x="4847341" y="1080554"/>
                </a:lnTo>
                <a:lnTo>
                  <a:pt x="0" y="10805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21"/>
          <p:cNvSpPr txBox="1"/>
          <p:nvPr/>
        </p:nvSpPr>
        <p:spPr>
          <a:xfrm>
            <a:off x="6712611" y="6023068"/>
            <a:ext cx="5479389" cy="962892"/>
          </a:xfrm>
          <a:prstGeom prst="rect">
            <a:avLst/>
          </a:prstGeom>
          <a:noFill/>
          <a:ln>
            <a:noFill/>
          </a:ln>
        </p:spPr>
        <p:txBody>
          <a:bodyPr spcFirstLastPara="1" wrap="square" lIns="0" tIns="0" rIns="0" bIns="0" anchor="t" anchorCtr="0">
            <a:spAutoFit/>
          </a:bodyPr>
          <a:lstStyle/>
          <a:p>
            <a:pPr marL="0" marR="0" lvl="0" indent="0" algn="l" rtl="0">
              <a:lnSpc>
                <a:spcPct val="1405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40500"/>
              </a:lnSpc>
              <a:spcBef>
                <a:spcPts val="0"/>
              </a:spcBef>
              <a:spcAft>
                <a:spcPts val="0"/>
              </a:spcAft>
              <a:buNone/>
            </a:pPr>
            <a:r>
              <a:rPr lang="it-IT" sz="1800">
                <a:solidFill>
                  <a:srgbClr val="000000"/>
                </a:solidFill>
                <a:latin typeface="Arial"/>
                <a:ea typeface="Arial"/>
                <a:cs typeface="Arial"/>
                <a:sym typeface="Arial"/>
              </a:rPr>
              <a:t>Project №2022-1-RO01-KA220-VET-000089776</a:t>
            </a:r>
            <a:endParaRPr/>
          </a:p>
          <a:p>
            <a:pPr marL="0" marR="0" lvl="0" indent="0" algn="l" rtl="0">
              <a:lnSpc>
                <a:spcPct val="103014"/>
              </a:lnSpc>
              <a:spcBef>
                <a:spcPts val="0"/>
              </a:spcBef>
              <a:spcAft>
                <a:spcPts val="0"/>
              </a:spcAft>
              <a:buNone/>
            </a:pPr>
            <a:endParaRPr sz="2455">
              <a:solidFill>
                <a:srgbClr val="000000"/>
              </a:solidFill>
              <a:latin typeface="Open Sans"/>
              <a:ea typeface="Open Sans"/>
              <a:cs typeface="Open Sans"/>
              <a:sym typeface="Open Sans"/>
            </a:endParaRPr>
          </a:p>
        </p:txBody>
      </p:sp>
      <p:pic>
        <p:nvPicPr>
          <p:cNvPr id="28" name="Google Shape;28;p21"/>
          <p:cNvPicPr preferRelativeResize="0"/>
          <p:nvPr/>
        </p:nvPicPr>
        <p:blipFill rotWithShape="1">
          <a:blip r:embed="rId4">
            <a:alphaModFix/>
          </a:blip>
          <a:srcRect/>
          <a:stretch/>
        </p:blipFill>
        <p:spPr>
          <a:xfrm>
            <a:off x="1596146" y="1349396"/>
            <a:ext cx="4499854" cy="4499854"/>
          </a:xfrm>
          <a:prstGeom prst="rect">
            <a:avLst/>
          </a:prstGeom>
          <a:noFill/>
          <a:ln>
            <a:noFill/>
          </a:ln>
        </p:spPr>
      </p:pic>
      <p:sp>
        <p:nvSpPr>
          <p:cNvPr id="29" name="Google Shape;29;p21"/>
          <p:cNvSpPr txBox="1"/>
          <p:nvPr/>
        </p:nvSpPr>
        <p:spPr>
          <a:xfrm>
            <a:off x="6313516" y="2537494"/>
            <a:ext cx="365760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a:solidFill>
                  <a:srgbClr val="000000"/>
                </a:solidFill>
                <a:latin typeface="Play"/>
                <a:ea typeface="Play"/>
                <a:cs typeface="Play"/>
                <a:sym typeface="Play"/>
              </a:rPr>
              <a:t>PHYSICAL EDUCATION OF ELDERS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250"/>
                                        <p:tgtEl>
                                          <p:spTgt spid="28"/>
                                        </p:tgtEl>
                                      </p:cBhvr>
                                    </p:animEffect>
                                  </p:childTnLst>
                                </p:cTn>
                              </p:par>
                              <p:par>
                                <p:cTn id="11" presetID="10" presetClass="entr" presetSubtype="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a:spLocks noGrp="1"/>
          </p:cNvSpPr>
          <p:nvPr>
            <p:ph type="pic" idx="2"/>
          </p:nvPr>
        </p:nvSpPr>
        <p:spPr>
          <a:xfrm>
            <a:off x="5183188" y="987425"/>
            <a:ext cx="6172200" cy="4873625"/>
          </a:xfrm>
          <a:prstGeom prst="rect">
            <a:avLst/>
          </a:prstGeom>
          <a:noFill/>
          <a:ln>
            <a:noFill/>
          </a:ln>
        </p:spPr>
      </p:sp>
      <p:sp>
        <p:nvSpPr>
          <p:cNvPr id="115" name="Google Shape;115;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2"/>
        </a:solidFill>
        <a:effectLst/>
      </p:bgPr>
    </p:bg>
    <p:spTree>
      <p:nvGrpSpPr>
        <p:cNvPr id="1" name="Shape 131"/>
        <p:cNvGrpSpPr/>
        <p:nvPr/>
      </p:nvGrpSpPr>
      <p:grpSpPr>
        <a:xfrm>
          <a:off x="0" y="0"/>
          <a:ext cx="0" cy="0"/>
          <a:chOff x="0" y="0"/>
          <a:chExt cx="0" cy="0"/>
        </a:xfrm>
      </p:grpSpPr>
      <p:sp>
        <p:nvSpPr>
          <p:cNvPr id="132" name="Google Shape;132;p36"/>
          <p:cNvSpPr/>
          <p:nvPr/>
        </p:nvSpPr>
        <p:spPr>
          <a:xfrm>
            <a:off x="136565" y="131359"/>
            <a:ext cx="11907636" cy="6590991"/>
          </a:xfrm>
          <a:prstGeom prst="rect">
            <a:avLst/>
          </a:pr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6"/>
          <p:cNvSpPr/>
          <p:nvPr/>
        </p:nvSpPr>
        <p:spPr>
          <a:xfrm rot="10800000">
            <a:off x="10517008" y="-196912"/>
            <a:ext cx="2377188" cy="2377188"/>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34" name="Google Shape;134;p36"/>
          <p:cNvSpPr/>
          <p:nvPr/>
        </p:nvSpPr>
        <p:spPr>
          <a:xfrm>
            <a:off x="-335666" y="-314887"/>
            <a:ext cx="1132540" cy="113254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6"/>
          <p:cNvSpPr/>
          <p:nvPr/>
        </p:nvSpPr>
        <p:spPr>
          <a:xfrm>
            <a:off x="10708901" y="1581620"/>
            <a:ext cx="800983" cy="80098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6"/>
          <p:cNvSpPr/>
          <p:nvPr/>
        </p:nvSpPr>
        <p:spPr>
          <a:xfrm>
            <a:off x="8766859" y="5831860"/>
            <a:ext cx="2938743" cy="293874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6"/>
          <p:cNvSpPr txBox="1">
            <a:spLocks noGrp="1"/>
          </p:cNvSpPr>
          <p:nvPr>
            <p:ph type="title"/>
          </p:nvPr>
        </p:nvSpPr>
        <p:spPr>
          <a:xfrm>
            <a:off x="469348" y="2634033"/>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6"/>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9" name="Google Shape;139;p36"/>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40" name="Google Shape;140;p36"/>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141"/>
        <p:cNvGrpSpPr/>
        <p:nvPr/>
      </p:nvGrpSpPr>
      <p:grpSpPr>
        <a:xfrm>
          <a:off x="0" y="0"/>
          <a:ext cx="0" cy="0"/>
          <a:chOff x="0" y="0"/>
          <a:chExt cx="0" cy="0"/>
        </a:xfrm>
      </p:grpSpPr>
      <p:sp>
        <p:nvSpPr>
          <p:cNvPr id="142" name="Google Shape;142;p37"/>
          <p:cNvSpPr/>
          <p:nvPr/>
        </p:nvSpPr>
        <p:spPr>
          <a:xfrm>
            <a:off x="-2353534" y="2493183"/>
            <a:ext cx="2868775" cy="286877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2">
              <a:alphaModFix/>
            </a:blip>
            <a:stretch>
              <a:fillRect/>
            </a:stretch>
          </a:blipFill>
          <a:ln>
            <a:noFill/>
          </a:ln>
        </p:spPr>
      </p:sp>
      <p:sp>
        <p:nvSpPr>
          <p:cNvPr id="143" name="Google Shape;143;p37"/>
          <p:cNvSpPr/>
          <p:nvPr/>
        </p:nvSpPr>
        <p:spPr>
          <a:xfrm>
            <a:off x="11606349" y="-203875"/>
            <a:ext cx="799246" cy="79924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7"/>
          <p:cNvSpPr/>
          <p:nvPr/>
        </p:nvSpPr>
        <p:spPr>
          <a:xfrm>
            <a:off x="10539785" y="5589460"/>
            <a:ext cx="2932374" cy="293237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7"/>
          <p:cNvSpPr txBox="1">
            <a:spLocks noGrp="1"/>
          </p:cNvSpPr>
          <p:nvPr>
            <p:ph type="body" idx="1"/>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7"/>
          <p:cNvSpPr txBox="1">
            <a:spLocks noGrp="1"/>
          </p:cNvSpPr>
          <p:nvPr>
            <p:ph type="body" idx="2"/>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title"/>
          </p:nvPr>
        </p:nvSpPr>
        <p:spPr>
          <a:xfrm>
            <a:off x="469348" y="466344"/>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7"/>
          <p:cNvSpPr txBox="1">
            <a:spLocks noGrp="1"/>
          </p:cNvSpPr>
          <p:nvPr>
            <p:ph type="body" idx="3"/>
          </p:nvPr>
        </p:nvSpPr>
        <p:spPr>
          <a:xfrm>
            <a:off x="469347" y="2056277"/>
            <a:ext cx="6739317" cy="5537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sz="28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37"/>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50" name="Google Shape;150;p37"/>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bg>
      <p:bgPr>
        <a:solidFill>
          <a:schemeClr val="accent5"/>
        </a:solidFill>
        <a:effectLst/>
      </p:bgPr>
    </p:bg>
    <p:spTree>
      <p:nvGrpSpPr>
        <p:cNvPr id="1" name="Shape 151"/>
        <p:cNvGrpSpPr/>
        <p:nvPr/>
      </p:nvGrpSpPr>
      <p:grpSpPr>
        <a:xfrm>
          <a:off x="0" y="0"/>
          <a:ext cx="0" cy="0"/>
          <a:chOff x="0" y="0"/>
          <a:chExt cx="0" cy="0"/>
        </a:xfrm>
      </p:grpSpPr>
      <p:sp>
        <p:nvSpPr>
          <p:cNvPr id="152" name="Google Shape;152;p38"/>
          <p:cNvSpPr/>
          <p:nvPr/>
        </p:nvSpPr>
        <p:spPr>
          <a:xfrm rot="10800000">
            <a:off x="7526012" y="6038738"/>
            <a:ext cx="1563654" cy="156365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8"/>
          <p:cNvSpPr/>
          <p:nvPr/>
        </p:nvSpPr>
        <p:spPr>
          <a:xfrm rot="10800000">
            <a:off x="10819341" y="-1018708"/>
            <a:ext cx="2926500" cy="292650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8"/>
          <p:cNvSpPr/>
          <p:nvPr/>
        </p:nvSpPr>
        <p:spPr>
          <a:xfrm rot="10800000">
            <a:off x="-563237" y="5564816"/>
            <a:ext cx="2367284" cy="2367284"/>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55" name="Google Shape;155;p38"/>
          <p:cNvSpPr>
            <a:spLocks noGrp="1"/>
          </p:cNvSpPr>
          <p:nvPr>
            <p:ph type="pic" idx="2"/>
          </p:nvPr>
        </p:nvSpPr>
        <p:spPr>
          <a:xfrm>
            <a:off x="5183188" y="457201"/>
            <a:ext cx="6172200" cy="5669282"/>
          </a:xfrm>
          <a:prstGeom prst="rect">
            <a:avLst/>
          </a:prstGeom>
          <a:noFill/>
          <a:ln>
            <a:noFill/>
          </a:ln>
        </p:spPr>
      </p:sp>
      <p:sp>
        <p:nvSpPr>
          <p:cNvPr id="156" name="Google Shape;156;p38"/>
          <p:cNvSpPr txBox="1">
            <a:spLocks noGrp="1"/>
          </p:cNvSpPr>
          <p:nvPr>
            <p:ph type="body" idx="1"/>
          </p:nvPr>
        </p:nvSpPr>
        <p:spPr>
          <a:xfrm>
            <a:off x="469348" y="2057400"/>
            <a:ext cx="430267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7" name="Google Shape;157;p38"/>
          <p:cNvSpPr txBox="1"/>
          <p:nvPr/>
        </p:nvSpPr>
        <p:spPr>
          <a:xfrm>
            <a:off x="469348" y="457200"/>
            <a:ext cx="430267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Play"/>
              <a:buNone/>
            </a:pPr>
            <a:r>
              <a:rPr lang="it-IT" sz="3200">
                <a:solidFill>
                  <a:schemeClr val="lt1"/>
                </a:solidFill>
                <a:latin typeface="Play"/>
                <a:ea typeface="Play"/>
                <a:cs typeface="Play"/>
                <a:sym typeface="Play"/>
              </a:rPr>
              <a:t>CLICK TO EDIT MASTER TITLE STYLE</a:t>
            </a:r>
            <a:endParaRPr/>
          </a:p>
        </p:txBody>
      </p:sp>
      <p:pic>
        <p:nvPicPr>
          <p:cNvPr id="158" name="Google Shape;158;p38"/>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59" name="Google Shape;159;p38"/>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3 Column Picture with Caption">
  <p:cSld name="3 Column Picture with Caption">
    <p:spTree>
      <p:nvGrpSpPr>
        <p:cNvPr id="1" name="Shape 160"/>
        <p:cNvGrpSpPr/>
        <p:nvPr/>
      </p:nvGrpSpPr>
      <p:grpSpPr>
        <a:xfrm>
          <a:off x="0" y="0"/>
          <a:ext cx="0" cy="0"/>
          <a:chOff x="0" y="0"/>
          <a:chExt cx="0" cy="0"/>
        </a:xfrm>
      </p:grpSpPr>
      <p:sp>
        <p:nvSpPr>
          <p:cNvPr id="161" name="Google Shape;161;p39"/>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62" name="Google Shape;162;p39"/>
          <p:cNvSpPr>
            <a:spLocks noGrp="1"/>
          </p:cNvSpPr>
          <p:nvPr>
            <p:ph type="pic" idx="2"/>
          </p:nvPr>
        </p:nvSpPr>
        <p:spPr>
          <a:xfrm>
            <a:off x="662537" y="1402903"/>
            <a:ext cx="3284538" cy="3027362"/>
          </a:xfrm>
          <a:prstGeom prst="rect">
            <a:avLst/>
          </a:prstGeom>
          <a:noFill/>
          <a:ln>
            <a:noFill/>
          </a:ln>
        </p:spPr>
      </p:sp>
      <p:sp>
        <p:nvSpPr>
          <p:cNvPr id="163" name="Google Shape;163;p39"/>
          <p:cNvSpPr>
            <a:spLocks noGrp="1"/>
          </p:cNvSpPr>
          <p:nvPr>
            <p:ph type="pic" idx="3"/>
          </p:nvPr>
        </p:nvSpPr>
        <p:spPr>
          <a:xfrm>
            <a:off x="4453731" y="1402903"/>
            <a:ext cx="3284538" cy="3027362"/>
          </a:xfrm>
          <a:prstGeom prst="rect">
            <a:avLst/>
          </a:prstGeom>
          <a:noFill/>
          <a:ln>
            <a:noFill/>
          </a:ln>
        </p:spPr>
      </p:sp>
      <p:sp>
        <p:nvSpPr>
          <p:cNvPr id="164" name="Google Shape;164;p39"/>
          <p:cNvSpPr>
            <a:spLocks noGrp="1"/>
          </p:cNvSpPr>
          <p:nvPr>
            <p:ph type="pic" idx="4"/>
          </p:nvPr>
        </p:nvSpPr>
        <p:spPr>
          <a:xfrm>
            <a:off x="8244925" y="1402903"/>
            <a:ext cx="3284538" cy="3027362"/>
          </a:xfrm>
          <a:prstGeom prst="rect">
            <a:avLst/>
          </a:prstGeom>
          <a:noFill/>
          <a:ln>
            <a:noFill/>
          </a:ln>
        </p:spPr>
      </p:sp>
      <p:sp>
        <p:nvSpPr>
          <p:cNvPr id="165" name="Google Shape;165;p39"/>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9"/>
          <p:cNvSpPr txBox="1">
            <a:spLocks noGrp="1"/>
          </p:cNvSpPr>
          <p:nvPr>
            <p:ph type="body" idx="5"/>
          </p:nvPr>
        </p:nvSpPr>
        <p:spPr>
          <a:xfrm>
            <a:off x="4453731" y="4553951"/>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9"/>
          <p:cNvSpPr txBox="1">
            <a:spLocks noGrp="1"/>
          </p:cNvSpPr>
          <p:nvPr>
            <p:ph type="body" idx="6"/>
          </p:nvPr>
        </p:nvSpPr>
        <p:spPr>
          <a:xfrm>
            <a:off x="8244925" y="4577287"/>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 name="Google Shape;169;p39"/>
          <p:cNvPicPr preferRelativeResize="0"/>
          <p:nvPr/>
        </p:nvPicPr>
        <p:blipFill rotWithShape="1">
          <a:blip r:embed="rId3">
            <a:alphaModFix/>
          </a:blip>
          <a:srcRect/>
          <a:stretch/>
        </p:blipFill>
        <p:spPr>
          <a:xfrm>
            <a:off x="118872" y="6391656"/>
            <a:ext cx="1592010" cy="353780"/>
          </a:xfrm>
          <a:prstGeom prst="rect">
            <a:avLst/>
          </a:prstGeom>
          <a:noFill/>
          <a:ln>
            <a:noFill/>
          </a:ln>
        </p:spPr>
      </p:pic>
      <p:sp>
        <p:nvSpPr>
          <p:cNvPr id="170" name="Google Shape;170;p39"/>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9"/>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39"/>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30"/>
        <p:cNvGrpSpPr/>
        <p:nvPr/>
      </p:nvGrpSpPr>
      <p:grpSpPr>
        <a:xfrm>
          <a:off x="0" y="0"/>
          <a:ext cx="0" cy="0"/>
          <a:chOff x="0" y="0"/>
          <a:chExt cx="0" cy="0"/>
        </a:xfrm>
      </p:grpSpPr>
      <p:sp>
        <p:nvSpPr>
          <p:cNvPr id="31" name="Google Shape;31;p22"/>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
              <a:alphaModFix/>
            </a:blip>
            <a:stretch>
              <a:fillRect/>
            </a:stretch>
          </a:blipFill>
          <a:ln>
            <a:noFill/>
          </a:ln>
        </p:spPr>
      </p:sp>
      <p:sp>
        <p:nvSpPr>
          <p:cNvPr id="32" name="Google Shape;32;p22"/>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2"/>
          <p:cNvGrpSpPr/>
          <p:nvPr/>
        </p:nvGrpSpPr>
        <p:grpSpPr>
          <a:xfrm>
            <a:off x="-380551" y="-774421"/>
            <a:ext cx="2375289" cy="2577455"/>
            <a:chOff x="0" y="0"/>
            <a:chExt cx="4746217" cy="5150176"/>
          </a:xfrm>
        </p:grpSpPr>
        <p:sp>
          <p:nvSpPr>
            <p:cNvPr id="34" name="Google Shape;34;p22"/>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3">
                <a:alphaModFix/>
              </a:blip>
              <a:stretch>
                <a:fillRect/>
              </a:stretch>
            </a:blipFill>
            <a:ln>
              <a:noFill/>
            </a:ln>
          </p:spPr>
        </p:sp>
        <p:sp>
          <p:nvSpPr>
            <p:cNvPr id="35" name="Google Shape;35;p22"/>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2"/>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2"/>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2"/>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22"/>
          <p:cNvPicPr preferRelativeResize="0"/>
          <p:nvPr/>
        </p:nvPicPr>
        <p:blipFill rotWithShape="1">
          <a:blip r:embed="rId4">
            <a:alphaModFix/>
          </a:blip>
          <a:srcRect/>
          <a:stretch/>
        </p:blipFill>
        <p:spPr>
          <a:xfrm>
            <a:off x="118872" y="6391656"/>
            <a:ext cx="1592010" cy="353780"/>
          </a:xfrm>
          <a:prstGeom prst="rect">
            <a:avLst/>
          </a:prstGeom>
          <a:noFill/>
          <a:ln>
            <a:noFill/>
          </a:ln>
        </p:spPr>
      </p:pic>
      <p:pic>
        <p:nvPicPr>
          <p:cNvPr id="41" name="Google Shape;41;p22"/>
          <p:cNvPicPr preferRelativeResize="0"/>
          <p:nvPr/>
        </p:nvPicPr>
        <p:blipFill rotWithShape="1">
          <a:blip r:embed="rId5">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 Column Graphics with Caption">
  <p:cSld name="3 Column Graphics with Caption">
    <p:spTree>
      <p:nvGrpSpPr>
        <p:cNvPr id="1" name="Shape 173"/>
        <p:cNvGrpSpPr/>
        <p:nvPr/>
      </p:nvGrpSpPr>
      <p:grpSpPr>
        <a:xfrm>
          <a:off x="0" y="0"/>
          <a:ext cx="0" cy="0"/>
          <a:chOff x="0" y="0"/>
          <a:chExt cx="0" cy="0"/>
        </a:xfrm>
      </p:grpSpPr>
      <p:sp>
        <p:nvSpPr>
          <p:cNvPr id="174" name="Google Shape;174;p40"/>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75" name="Google Shape;175;p40"/>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0"/>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0"/>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40"/>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40"/>
          <p:cNvSpPr>
            <a:spLocks noGrp="1"/>
          </p:cNvSpPr>
          <p:nvPr>
            <p:ph type="dgm" idx="2"/>
          </p:nvPr>
        </p:nvSpPr>
        <p:spPr>
          <a:xfrm>
            <a:off x="662537"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40"/>
          <p:cNvSpPr>
            <a:spLocks noGrp="1"/>
          </p:cNvSpPr>
          <p:nvPr>
            <p:ph type="dgm" idx="3"/>
          </p:nvPr>
        </p:nvSpPr>
        <p:spPr>
          <a:xfrm>
            <a:off x="4452938"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1" name="Google Shape;181;p40"/>
          <p:cNvSpPr>
            <a:spLocks noGrp="1"/>
          </p:cNvSpPr>
          <p:nvPr>
            <p:ph type="dgm" idx="4"/>
          </p:nvPr>
        </p:nvSpPr>
        <p:spPr>
          <a:xfrm>
            <a:off x="8244926"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2" name="Google Shape;182;p40"/>
          <p:cNvSpPr txBox="1">
            <a:spLocks noGrp="1"/>
          </p:cNvSpPr>
          <p:nvPr>
            <p:ph type="body" idx="5"/>
          </p:nvPr>
        </p:nvSpPr>
        <p:spPr>
          <a:xfrm>
            <a:off x="4452938"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0"/>
          <p:cNvSpPr txBox="1">
            <a:spLocks noGrp="1"/>
          </p:cNvSpPr>
          <p:nvPr>
            <p:ph type="body" idx="6"/>
          </p:nvPr>
        </p:nvSpPr>
        <p:spPr>
          <a:xfrm>
            <a:off x="8243339"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40"/>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85" name="Google Shape;185;p40"/>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olo e contenuto">
  <p:cSld name="Titolo e contenuto">
    <p:spTree>
      <p:nvGrpSpPr>
        <p:cNvPr id="1" name="Shape 42"/>
        <p:cNvGrpSpPr/>
        <p:nvPr/>
      </p:nvGrpSpPr>
      <p:grpSpPr>
        <a:xfrm>
          <a:off x="0" y="0"/>
          <a:ext cx="0" cy="0"/>
          <a:chOff x="0" y="0"/>
          <a:chExt cx="0" cy="0"/>
        </a:xfrm>
      </p:grpSpPr>
      <p:sp>
        <p:nvSpPr>
          <p:cNvPr id="43" name="Google Shape;43;p23"/>
          <p:cNvSpPr/>
          <p:nvPr/>
        </p:nvSpPr>
        <p:spPr>
          <a:xfrm>
            <a:off x="144593" y="127322"/>
            <a:ext cx="4978097" cy="6594838"/>
          </a:xfrm>
          <a:prstGeom prst="rect">
            <a:avLst/>
          </a:pr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3"/>
          <p:cNvSpPr/>
          <p:nvPr/>
        </p:nvSpPr>
        <p:spPr>
          <a:xfrm>
            <a:off x="-290126" y="5701620"/>
            <a:ext cx="2923767" cy="2923767"/>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3"/>
          <p:cNvSpPr txBox="1">
            <a:spLocks noGrp="1"/>
          </p:cNvSpPr>
          <p:nvPr>
            <p:ph type="title"/>
          </p:nvPr>
        </p:nvSpPr>
        <p:spPr>
          <a:xfrm>
            <a:off x="453589" y="441985"/>
            <a:ext cx="4360104" cy="26204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Play"/>
              <a:buNone/>
              <a:defRPr sz="4400">
                <a:solidFill>
                  <a:schemeClr val="lt1"/>
                </a:solidFill>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23"/>
          <p:cNvPicPr preferRelativeResize="0"/>
          <p:nvPr/>
        </p:nvPicPr>
        <p:blipFill rotWithShape="1">
          <a:blip r:embed="rId2">
            <a:alphaModFix/>
          </a:blip>
          <a:srcRect/>
          <a:stretch/>
        </p:blipFill>
        <p:spPr>
          <a:xfrm>
            <a:off x="119193" y="6391842"/>
            <a:ext cx="1598370" cy="356616"/>
          </a:xfrm>
          <a:prstGeom prst="rect">
            <a:avLst/>
          </a:prstGeom>
          <a:noFill/>
          <a:ln>
            <a:noFill/>
          </a:ln>
        </p:spPr>
      </p:pic>
      <p:sp>
        <p:nvSpPr>
          <p:cNvPr id="48" name="Google Shape;48;p23"/>
          <p:cNvSpPr/>
          <p:nvPr/>
        </p:nvSpPr>
        <p:spPr>
          <a:xfrm>
            <a:off x="486738" y="5241186"/>
            <a:ext cx="1056369" cy="105636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3"/>
          <p:cNvSpPr/>
          <p:nvPr/>
        </p:nvSpPr>
        <p:spPr>
          <a:xfrm>
            <a:off x="11533685" y="251376"/>
            <a:ext cx="2860355" cy="286035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3">
              <a:alphaModFix/>
            </a:blip>
            <a:stretch>
              <a:fillRect/>
            </a:stretch>
          </a:blipFill>
          <a:ln>
            <a:noFill/>
          </a:ln>
        </p:spPr>
      </p:sp>
      <p:pic>
        <p:nvPicPr>
          <p:cNvPr id="50" name="Google Shape;50;p23"/>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fronto">
  <p:cSld name="Confronto">
    <p:bg>
      <p:bgPr>
        <a:solidFill>
          <a:schemeClr val="lt2"/>
        </a:solidFill>
        <a:effectLst/>
      </p:bgPr>
    </p:bg>
    <p:spTree>
      <p:nvGrpSpPr>
        <p:cNvPr id="1" name="Shape 51"/>
        <p:cNvGrpSpPr/>
        <p:nvPr/>
      </p:nvGrpSpPr>
      <p:grpSpPr>
        <a:xfrm>
          <a:off x="0" y="0"/>
          <a:ext cx="0" cy="0"/>
          <a:chOff x="0" y="0"/>
          <a:chExt cx="0" cy="0"/>
        </a:xfrm>
      </p:grpSpPr>
      <p:sp>
        <p:nvSpPr>
          <p:cNvPr id="52" name="Google Shape;52;p24"/>
          <p:cNvSpPr/>
          <p:nvPr/>
        </p:nvSpPr>
        <p:spPr>
          <a:xfrm>
            <a:off x="147639" y="136525"/>
            <a:ext cx="11896722" cy="658495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4"/>
          <p:cNvSpPr/>
          <p:nvPr/>
        </p:nvSpPr>
        <p:spPr>
          <a:xfrm>
            <a:off x="-1950282" y="4287628"/>
            <a:ext cx="2433847" cy="2433847"/>
          </a:xfrm>
          <a:custGeom>
            <a:avLst/>
            <a:gdLst/>
            <a:ahLst/>
            <a:cxnLst/>
            <a:rect l="l" t="t" r="r" b="b"/>
            <a:pathLst>
              <a:path w="3657409" h="3657409" extrusionOk="0">
                <a:moveTo>
                  <a:pt x="0" y="0"/>
                </a:moveTo>
                <a:lnTo>
                  <a:pt x="3657409" y="0"/>
                </a:lnTo>
                <a:lnTo>
                  <a:pt x="3657409" y="3657409"/>
                </a:lnTo>
                <a:lnTo>
                  <a:pt x="0" y="3657409"/>
                </a:lnTo>
                <a:lnTo>
                  <a:pt x="0" y="0"/>
                </a:lnTo>
                <a:close/>
              </a:path>
            </a:pathLst>
          </a:custGeom>
          <a:blipFill rotWithShape="1">
            <a:blip r:embed="rId2">
              <a:alphaModFix/>
            </a:blip>
            <a:stretch>
              <a:fillRect/>
            </a:stretch>
          </a:blipFill>
          <a:ln>
            <a:noFill/>
          </a:ln>
        </p:spPr>
      </p:sp>
      <p:sp>
        <p:nvSpPr>
          <p:cNvPr id="54" name="Google Shape;54;p24"/>
          <p:cNvSpPr/>
          <p:nvPr/>
        </p:nvSpPr>
        <p:spPr>
          <a:xfrm>
            <a:off x="10310546" y="-1781188"/>
            <a:ext cx="2928375" cy="2928375"/>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lay"/>
                <a:ea typeface="Play"/>
                <a:cs typeface="Play"/>
                <a:sym typeface="Play"/>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4"/>
          <p:cNvSpPr txBox="1">
            <a:spLocks noGrp="1"/>
          </p:cNvSpPr>
          <p:nvPr>
            <p:ph type="body" idx="2"/>
          </p:nvPr>
        </p:nvSpPr>
        <p:spPr>
          <a:xfrm>
            <a:off x="6230180" y="1918972"/>
            <a:ext cx="5092083" cy="66068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Play"/>
                <a:ea typeface="Play"/>
                <a:cs typeface="Play"/>
                <a:sym typeface="Play"/>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4"/>
          <p:cNvSpPr txBox="1">
            <a:spLocks noGrp="1"/>
          </p:cNvSpPr>
          <p:nvPr>
            <p:ph type="body" idx="3"/>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4"/>
          <p:cNvSpPr txBox="1">
            <a:spLocks noGrp="1"/>
          </p:cNvSpPr>
          <p:nvPr>
            <p:ph type="body" idx="4"/>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4"/>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61" name="Google Shape;61;p24"/>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a:t>
            </a:fld>
            <a:endParaRPr/>
          </a:p>
        </p:txBody>
      </p:sp>
      <p:sp>
        <p:nvSpPr>
          <p:cNvPr id="15" name="Google Shape;15;p20"/>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p20"/>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0"/>
          <p:cNvGrpSpPr/>
          <p:nvPr/>
        </p:nvGrpSpPr>
        <p:grpSpPr>
          <a:xfrm>
            <a:off x="-380551" y="-774421"/>
            <a:ext cx="2375289" cy="2577455"/>
            <a:chOff x="0" y="0"/>
            <a:chExt cx="4746217" cy="5150176"/>
          </a:xfrm>
        </p:grpSpPr>
        <p:sp>
          <p:nvSpPr>
            <p:cNvPr id="18" name="Google Shape;18;p20"/>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23">
                <a:alphaModFix/>
              </a:blip>
              <a:stretch>
                <a:fillRect/>
              </a:stretch>
            </a:blipFill>
            <a:ln>
              <a:noFill/>
            </a:ln>
          </p:spPr>
        </p:sp>
        <p:sp>
          <p:nvSpPr>
            <p:cNvPr id="19" name="Google Shape;19;p20"/>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0"/>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0"/>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20"/>
          <p:cNvPicPr preferRelativeResize="0"/>
          <p:nvPr/>
        </p:nvPicPr>
        <p:blipFill rotWithShape="1">
          <a:blip r:embed="rId24">
            <a:alphaModFix/>
          </a:blip>
          <a:srcRect/>
          <a:stretch/>
        </p:blipFill>
        <p:spPr>
          <a:xfrm>
            <a:off x="118872" y="6391656"/>
            <a:ext cx="1592010" cy="353780"/>
          </a:xfrm>
          <a:prstGeom prst="rect">
            <a:avLst/>
          </a:prstGeom>
          <a:noFill/>
          <a:ln>
            <a:noFill/>
          </a:ln>
        </p:spPr>
      </p:pic>
      <p:pic>
        <p:nvPicPr>
          <p:cNvPr id="23" name="Google Shape;23;p20"/>
          <p:cNvPicPr preferRelativeResize="0"/>
          <p:nvPr/>
        </p:nvPicPr>
        <p:blipFill rotWithShape="1">
          <a:blip r:embed="rId25">
            <a:alphaModFix/>
          </a:blip>
          <a:srcRect/>
          <a:stretch/>
        </p:blipFill>
        <p:spPr>
          <a:xfrm>
            <a:off x="10917936" y="146304"/>
            <a:ext cx="1237595" cy="591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it-IT">
                <a:solidFill>
                  <a:schemeClr val="lt1"/>
                </a:solidFill>
              </a:rPr>
              <a:t>Psychological age </a:t>
            </a:r>
            <a:endParaRPr/>
          </a:p>
        </p:txBody>
      </p:sp>
      <p:sp>
        <p:nvSpPr>
          <p:cNvPr id="305" name="Google Shape;305;p10"/>
          <p:cNvSpPr txBox="1">
            <a:spLocks noGrp="1"/>
          </p:cNvSpPr>
          <p:nvPr>
            <p:ph type="body" idx="3"/>
          </p:nvPr>
        </p:nvSpPr>
        <p:spPr>
          <a:xfrm>
            <a:off x="819491" y="813916"/>
            <a:ext cx="10502772" cy="531256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0070C0"/>
              </a:buClr>
              <a:buSzPts val="2000"/>
              <a:buChar char="•"/>
            </a:pPr>
            <a:r>
              <a:rPr lang="it-IT" sz="2000" b="1">
                <a:solidFill>
                  <a:srgbClr val="0070C0"/>
                </a:solidFill>
                <a:latin typeface="Batang"/>
                <a:ea typeface="Batang"/>
                <a:cs typeface="Batang"/>
                <a:sym typeface="Batang"/>
              </a:rPr>
              <a:t>2.4 I benefici dell'attività fisica nella vita reale - una prospettiva basata su molteplici fattori e strategie di intervento</a:t>
            </a:r>
            <a:endParaRPr sz="20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it-IT" sz="2000">
                <a:latin typeface="Batang"/>
                <a:ea typeface="Batang"/>
                <a:cs typeface="Batang"/>
                <a:sym typeface="Batang"/>
              </a:rPr>
              <a:t>“</a:t>
            </a:r>
            <a:r>
              <a:rPr lang="it-IT" sz="2000" u="sng">
                <a:latin typeface="Batang"/>
                <a:ea typeface="Batang"/>
                <a:cs typeface="Batang"/>
                <a:sym typeface="Batang"/>
              </a:rPr>
              <a:t>L'attività fisica da moderata a vigorosa è associata a una riduzione del rischio di malattie croniche, tra cui diabete di tipo 2, malattie cardiovascolari, cancro, depressione e sindrome metabolicaGill et all 2015, apud Gomes et al, 2016, p. 72). </a:t>
            </a:r>
            <a:endParaRPr sz="2000">
              <a:latin typeface="Batang"/>
              <a:ea typeface="Batang"/>
              <a:cs typeface="Batang"/>
              <a:sym typeface="Batang"/>
            </a:endParaRPr>
          </a:p>
          <a:p>
            <a:pPr marL="228600" lvl="0" indent="-228600" algn="l" rtl="0">
              <a:lnSpc>
                <a:spcPct val="90000"/>
              </a:lnSpc>
              <a:spcBef>
                <a:spcPts val="1000"/>
              </a:spcBef>
              <a:spcAft>
                <a:spcPts val="0"/>
              </a:spcAft>
              <a:buClr>
                <a:schemeClr val="dk1"/>
              </a:buClr>
              <a:buSzPts val="2000"/>
              <a:buChar char="•"/>
            </a:pPr>
            <a:r>
              <a:rPr lang="it-IT" sz="2000">
                <a:latin typeface="Batang"/>
                <a:ea typeface="Batang"/>
                <a:cs typeface="Batang"/>
                <a:sym typeface="Batang"/>
              </a:rPr>
              <a:t>L'attività fisica può essere utilizzata come metodo di </a:t>
            </a:r>
            <a:r>
              <a:rPr lang="it-IT" sz="2000" u="sng">
                <a:latin typeface="Batang"/>
                <a:ea typeface="Batang"/>
                <a:cs typeface="Batang"/>
                <a:sym typeface="Batang"/>
              </a:rPr>
              <a:t>prevenzione per la salute mentale, riducendo il rischio di depressione negli anziani che spesso provano un senso di isolamento o di mancanza di significato/scopo</a:t>
            </a:r>
            <a:r>
              <a:rPr lang="it-IT" sz="2000">
                <a:latin typeface="Batang"/>
                <a:ea typeface="Batang"/>
                <a:cs typeface="Batang"/>
                <a:sym typeface="Batang"/>
              </a:rPr>
              <a:t>. Uno studio condotto su adulti anziani giapponesi (su un campione di 1.422 adulti di età pari o superiore a 65 anni) ha suggerito che "fare attività fisica due o più volte alla settimana e/o fare attività fisica con altri può ridurre il rischio di depressione" (Kanamori et al, 2018)</a:t>
            </a:r>
            <a:endParaRPr sz="2000">
              <a:latin typeface="Batang"/>
              <a:ea typeface="Batang"/>
              <a:cs typeface="Batang"/>
              <a:sym typeface="Batang"/>
            </a:endParaRPr>
          </a:p>
          <a:p>
            <a:pPr marL="228600" lvl="0" indent="-228600" algn="l" rtl="0">
              <a:lnSpc>
                <a:spcPct val="90000"/>
              </a:lnSpc>
              <a:spcBef>
                <a:spcPts val="1000"/>
              </a:spcBef>
              <a:spcAft>
                <a:spcPts val="0"/>
              </a:spcAft>
              <a:buClr>
                <a:schemeClr val="dk1"/>
              </a:buClr>
              <a:buSzPts val="2000"/>
              <a:buChar char="•"/>
            </a:pPr>
            <a:r>
              <a:rPr lang="it-IT" sz="2000">
                <a:latin typeface="Batang"/>
                <a:ea typeface="Batang"/>
                <a:cs typeface="Batang"/>
                <a:sym typeface="Batang"/>
              </a:rPr>
              <a:t>. Cosa fare quando la depressione è già stata installata</a:t>
            </a:r>
            <a:r>
              <a:rPr lang="it-IT" sz="2000">
                <a:solidFill>
                  <a:srgbClr val="FF0000"/>
                </a:solidFill>
                <a:latin typeface="Batang"/>
                <a:ea typeface="Batang"/>
                <a:cs typeface="Batang"/>
                <a:sym typeface="Batang"/>
              </a:rPr>
              <a:t>???</a:t>
            </a:r>
            <a:endParaRPr sz="2000">
              <a:solidFill>
                <a:srgbClr val="FF0000"/>
              </a:solidFill>
              <a:latin typeface="Batang"/>
              <a:ea typeface="Batang"/>
              <a:cs typeface="Batang"/>
              <a:sym typeface="Batang"/>
            </a:endParaRPr>
          </a:p>
          <a:p>
            <a:pPr marL="228600" lvl="0" indent="-228600" algn="l" rtl="0">
              <a:lnSpc>
                <a:spcPct val="90000"/>
              </a:lnSpc>
              <a:spcBef>
                <a:spcPts val="1000"/>
              </a:spcBef>
              <a:spcAft>
                <a:spcPts val="0"/>
              </a:spcAft>
              <a:buClr>
                <a:schemeClr val="dk1"/>
              </a:buClr>
              <a:buSzPts val="2000"/>
              <a:buChar char="•"/>
            </a:pPr>
            <a:r>
              <a:rPr lang="it-IT" sz="2000">
                <a:latin typeface="Batang"/>
                <a:ea typeface="Batang"/>
                <a:cs typeface="Batang"/>
                <a:sym typeface="Batang"/>
              </a:rPr>
              <a:t>Anche la PA sembra essere la risposta, dato che "l'attività fisica influenza il modo in cui viene affrontata la sindrome depressiva, attraverso l'espansione della socievolezza e della stimolazione corporea" (Benedetti et al, 2018). </a:t>
            </a:r>
            <a:endParaRPr sz="2000"/>
          </a:p>
        </p:txBody>
      </p:sp>
      <p:pic>
        <p:nvPicPr>
          <p:cNvPr id="306" name="Google Shape;306;p10" descr="Lightbulb and gear with solid fill"/>
          <p:cNvPicPr preferRelativeResize="0"/>
          <p:nvPr/>
        </p:nvPicPr>
        <p:blipFill rotWithShape="1">
          <a:blip r:embed="rId3">
            <a:alphaModFix/>
          </a:blip>
          <a:srcRect/>
          <a:stretch/>
        </p:blipFill>
        <p:spPr>
          <a:xfrm>
            <a:off x="1146366" y="5590724"/>
            <a:ext cx="660681" cy="6606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1"/>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it-IT">
                <a:solidFill>
                  <a:schemeClr val="lt1"/>
                </a:solidFill>
              </a:rPr>
              <a:t>Psychological age </a:t>
            </a:r>
            <a:endParaRPr/>
          </a:p>
        </p:txBody>
      </p:sp>
      <p:sp>
        <p:nvSpPr>
          <p:cNvPr id="313" name="Google Shape;313;p11"/>
          <p:cNvSpPr txBox="1">
            <a:spLocks noGrp="1"/>
          </p:cNvSpPr>
          <p:nvPr>
            <p:ph type="body" idx="3"/>
          </p:nvPr>
        </p:nvSpPr>
        <p:spPr>
          <a:xfrm>
            <a:off x="819491" y="813916"/>
            <a:ext cx="5981359" cy="531256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70C0"/>
              </a:buClr>
              <a:buSzPts val="1800"/>
              <a:buChar char="•"/>
            </a:pPr>
            <a:r>
              <a:rPr lang="it-IT" sz="1800" b="1">
                <a:solidFill>
                  <a:srgbClr val="0070C0"/>
                </a:solidFill>
                <a:latin typeface="Batang"/>
                <a:ea typeface="Batang"/>
                <a:cs typeface="Batang"/>
                <a:sym typeface="Batang"/>
              </a:rPr>
              <a:t>2.4 I benefici dell'attività fisica nella vita reale</a:t>
            </a:r>
            <a:endParaRPr sz="1900">
              <a:latin typeface="Batang"/>
              <a:ea typeface="Batang"/>
              <a:cs typeface="Batang"/>
              <a:sym typeface="Batang"/>
            </a:endParaRPr>
          </a:p>
          <a:p>
            <a:pPr marL="571500" lvl="0" indent="-342900" algn="just" rtl="0">
              <a:lnSpc>
                <a:spcPct val="107000"/>
              </a:lnSpc>
              <a:spcBef>
                <a:spcPts val="1000"/>
              </a:spcBef>
              <a:spcAft>
                <a:spcPts val="0"/>
              </a:spcAft>
              <a:buClr>
                <a:schemeClr val="dk1"/>
              </a:buClr>
              <a:buSzPts val="1900"/>
              <a:buChar char="•"/>
            </a:pPr>
            <a:r>
              <a:rPr lang="it-IT" sz="1900">
                <a:latin typeface="Batang"/>
                <a:ea typeface="Batang"/>
                <a:cs typeface="Batang"/>
                <a:sym typeface="Batang"/>
              </a:rPr>
              <a:t>PA è uno </a:t>
            </a:r>
            <a:r>
              <a:rPr lang="it-IT" sz="1900">
                <a:solidFill>
                  <a:srgbClr val="FF0000"/>
                </a:solidFill>
                <a:latin typeface="Batang"/>
                <a:ea typeface="Batang"/>
                <a:cs typeface="Batang"/>
                <a:sym typeface="Batang"/>
              </a:rPr>
              <a:t>strumento di prevenzione </a:t>
            </a:r>
            <a:r>
              <a:rPr lang="it-IT" sz="1900">
                <a:latin typeface="Batang"/>
                <a:ea typeface="Batang"/>
                <a:cs typeface="Batang"/>
                <a:sym typeface="Batang"/>
              </a:rPr>
              <a:t>- rallenta </a:t>
            </a:r>
            <a:r>
              <a:rPr lang="it-IT" sz="1900">
                <a:solidFill>
                  <a:srgbClr val="FF0000"/>
                </a:solidFill>
                <a:latin typeface="Batang"/>
                <a:ea typeface="Batang"/>
                <a:cs typeface="Batang"/>
                <a:sym typeface="Batang"/>
              </a:rPr>
              <a:t>il declino cognitivo, </a:t>
            </a:r>
            <a:r>
              <a:rPr lang="it-IT" sz="1900">
                <a:latin typeface="Batang"/>
                <a:ea typeface="Batang"/>
                <a:cs typeface="Batang"/>
                <a:sym typeface="Batang"/>
              </a:rPr>
              <a:t>previene </a:t>
            </a:r>
            <a:r>
              <a:rPr lang="it-IT" sz="1900">
                <a:solidFill>
                  <a:srgbClr val="FF0000"/>
                </a:solidFill>
                <a:latin typeface="Batang"/>
                <a:ea typeface="Batang"/>
                <a:cs typeface="Batang"/>
                <a:sym typeface="Batang"/>
              </a:rPr>
              <a:t>le fratture ossee </a:t>
            </a:r>
            <a:r>
              <a:rPr lang="it-IT" sz="1900">
                <a:latin typeface="Batang"/>
                <a:ea typeface="Batang"/>
                <a:cs typeface="Batang"/>
                <a:sym typeface="Batang"/>
              </a:rPr>
              <a:t>rafforzando il sistema muscolare e osseo, "riduce l'incidenza di condizioni cardiovascolari, quali: </a:t>
            </a:r>
            <a:r>
              <a:rPr lang="it-IT" sz="1900">
                <a:solidFill>
                  <a:srgbClr val="FF0000"/>
                </a:solidFill>
                <a:latin typeface="Batang"/>
                <a:ea typeface="Batang"/>
                <a:cs typeface="Batang"/>
                <a:sym typeface="Batang"/>
              </a:rPr>
              <a:t>infarto, ictus, ipertensione, insufficienza cardiaca</a:t>
            </a:r>
            <a:r>
              <a:rPr lang="it-IT" sz="1900">
                <a:latin typeface="Batang"/>
                <a:ea typeface="Batang"/>
                <a:cs typeface="Batang"/>
                <a:sym typeface="Batang"/>
              </a:rPr>
              <a:t>" e </a:t>
            </a:r>
            <a:endParaRPr sz="1900">
              <a:latin typeface="Batang"/>
              <a:ea typeface="Batang"/>
              <a:cs typeface="Batang"/>
              <a:sym typeface="Batang"/>
            </a:endParaRPr>
          </a:p>
          <a:p>
            <a:pPr marL="571500" lvl="0" indent="-342900" algn="just" rtl="0">
              <a:lnSpc>
                <a:spcPct val="107000"/>
              </a:lnSpc>
              <a:spcBef>
                <a:spcPts val="1800"/>
              </a:spcBef>
              <a:spcAft>
                <a:spcPts val="0"/>
              </a:spcAft>
              <a:buClr>
                <a:schemeClr val="dk1"/>
              </a:buClr>
              <a:buSzPts val="1900"/>
              <a:buChar char="•"/>
            </a:pPr>
            <a:r>
              <a:rPr lang="it-IT" sz="1900">
                <a:latin typeface="Batang"/>
                <a:ea typeface="Batang"/>
                <a:cs typeface="Batang"/>
                <a:sym typeface="Batang"/>
              </a:rPr>
              <a:t>Il PA può essere visto come uno strumento di rimedio nella vita degli anziani (ritarda</a:t>
            </a:r>
            <a:r>
              <a:rPr lang="it-IT" sz="1900">
                <a:solidFill>
                  <a:srgbClr val="FF0000"/>
                </a:solidFill>
                <a:latin typeface="Batang"/>
                <a:ea typeface="Batang"/>
                <a:cs typeface="Batang"/>
                <a:sym typeface="Batang"/>
              </a:rPr>
              <a:t> l'insulino-resistenza</a:t>
            </a:r>
            <a:r>
              <a:rPr lang="it-IT" sz="1900">
                <a:latin typeface="Batang"/>
                <a:ea typeface="Batang"/>
                <a:cs typeface="Batang"/>
                <a:sym typeface="Batang"/>
              </a:rPr>
              <a:t>, riduce la </a:t>
            </a:r>
            <a:r>
              <a:rPr lang="it-IT" sz="1900">
                <a:solidFill>
                  <a:srgbClr val="FF0000"/>
                </a:solidFill>
                <a:latin typeface="Batang"/>
                <a:ea typeface="Batang"/>
                <a:cs typeface="Batang"/>
                <a:sym typeface="Batang"/>
              </a:rPr>
              <a:t>perdita minerale ossea </a:t>
            </a:r>
            <a:r>
              <a:rPr lang="it-IT" sz="1900">
                <a:latin typeface="Batang"/>
                <a:ea typeface="Batang"/>
                <a:cs typeface="Batang"/>
                <a:sym typeface="Batang"/>
              </a:rPr>
              <a:t>e </a:t>
            </a:r>
            <a:r>
              <a:rPr lang="it-IT" sz="1900">
                <a:solidFill>
                  <a:srgbClr val="FF0000"/>
                </a:solidFill>
                <a:latin typeface="Batang"/>
                <a:ea typeface="Batang"/>
                <a:cs typeface="Batang"/>
                <a:sym typeface="Batang"/>
              </a:rPr>
              <a:t>l'osteoporosi, </a:t>
            </a:r>
            <a:r>
              <a:rPr lang="it-IT" sz="1900">
                <a:latin typeface="Batang"/>
                <a:ea typeface="Batang"/>
                <a:cs typeface="Batang"/>
                <a:sym typeface="Batang"/>
              </a:rPr>
              <a:t>riduce il dolore muscoloscheletrico, compresa l'osteoartrite, riduce il consumo di farmaci, migliora la qualità del sonno, mantiene la plasticità neurale; </a:t>
            </a:r>
            <a:r>
              <a:rPr lang="it-IT" sz="1900">
                <a:solidFill>
                  <a:srgbClr val="FF0000"/>
                </a:solidFill>
                <a:latin typeface="Batang"/>
                <a:ea typeface="Batang"/>
                <a:cs typeface="Batang"/>
                <a:sym typeface="Batang"/>
              </a:rPr>
              <a:t>aumenta l'autostima, la coesione e l'integrazione sociale degli anziani, ecc.)</a:t>
            </a:r>
            <a:endParaRPr>
              <a:solidFill>
                <a:srgbClr val="FF0000"/>
              </a:solidFill>
            </a:endParaRPr>
          </a:p>
        </p:txBody>
      </p:sp>
      <p:pic>
        <p:nvPicPr>
          <p:cNvPr id="314" name="Google Shape;314;p11" descr="A person and person sitting on a blanket&#10;&#10;Description automatically generated"/>
          <p:cNvPicPr preferRelativeResize="0"/>
          <p:nvPr/>
        </p:nvPicPr>
        <p:blipFill rotWithShape="1">
          <a:blip r:embed="rId3">
            <a:alphaModFix/>
          </a:blip>
          <a:srcRect/>
          <a:stretch/>
        </p:blipFill>
        <p:spPr>
          <a:xfrm>
            <a:off x="6715125" y="629709"/>
            <a:ext cx="4086225" cy="57796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aphicFrame>
        <p:nvGraphicFramePr>
          <p:cNvPr id="319" name="Google Shape;319;p12"/>
          <p:cNvGraphicFramePr/>
          <p:nvPr/>
        </p:nvGraphicFramePr>
        <p:xfrm>
          <a:off x="1914524" y="1125255"/>
          <a:ext cx="9953650" cy="5652170"/>
        </p:xfrm>
        <a:graphic>
          <a:graphicData uri="http://schemas.openxmlformats.org/drawingml/2006/table">
            <a:tbl>
              <a:tblPr firstRow="1" bandRow="1">
                <a:noFill/>
                <a:tableStyleId>{29FA2944-19ED-4B8C-AB63-74C3641AFD9E}</a:tableStyleId>
              </a:tblPr>
              <a:tblGrid>
                <a:gridCol w="4976825"/>
                <a:gridCol w="4976825"/>
              </a:tblGrid>
              <a:tr h="1661875">
                <a:tc>
                  <a:txBody>
                    <a:bodyPr/>
                    <a:lstStyle/>
                    <a:p>
                      <a:pPr marL="0" marR="0" lvl="0" indent="0" algn="l" rtl="0">
                        <a:lnSpc>
                          <a:spcPct val="100000"/>
                        </a:lnSpc>
                        <a:spcBef>
                          <a:spcPts val="0"/>
                        </a:spcBef>
                        <a:spcAft>
                          <a:spcPts val="0"/>
                        </a:spcAft>
                        <a:buClr>
                          <a:schemeClr val="lt1"/>
                        </a:buClr>
                        <a:buSzPts val="1800"/>
                        <a:buFont typeface="Arial"/>
                        <a:buNone/>
                      </a:pPr>
                      <a:r>
                        <a:rPr lang="it-IT" sz="1600" b="1" u="none" strike="noStrike" cap="none">
                          <a:solidFill>
                            <a:schemeClr val="lt1"/>
                          </a:solidFill>
                          <a:latin typeface="Arial"/>
                          <a:ea typeface="Arial"/>
                          <a:cs typeface="Arial"/>
                          <a:sym typeface="Arial"/>
                        </a:rPr>
                        <a:t>Livelli elevati di attività non sono fattibili per molti anziani; si può prendere in considerazione per gli anziani la percentuale più bassa dell'intervallo raccomandato per gli adulti (almeno 150 minuti a settimana, ecc.).</a:t>
                      </a:r>
                      <a:endParaRPr sz="1600" b="1" u="none" strike="noStrike" cap="none">
                        <a:solidFill>
                          <a:schemeClr val="lt1"/>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Arial"/>
                        <a:buNone/>
                      </a:pPr>
                      <a:r>
                        <a:rPr lang="it-IT" sz="1600" b="1" u="none" strike="noStrike" cap="none">
                          <a:solidFill>
                            <a:schemeClr val="lt1"/>
                          </a:solidFill>
                          <a:latin typeface="Arial"/>
                          <a:ea typeface="Arial"/>
                          <a:cs typeface="Arial"/>
                          <a:sym typeface="Arial"/>
                        </a:rPr>
                        <a:t>In caso di condizioni croniche o di scarsa forma fisica degli anziani, è possibile che non siano in grado di svolgere nemmeno 150 minuti di attività aerobica di intensità moderata alla settimana; in questo caso "dovrebbero essere fisicamente attivi nella misura in cui le loro capacità e condizioni lo consentono".</a:t>
                      </a:r>
                      <a:endParaRPr sz="1600" b="1" u="none" strike="noStrike" cap="none">
                        <a:solidFill>
                          <a:schemeClr val="lt1"/>
                        </a:solidFill>
                        <a:latin typeface="Arial"/>
                        <a:ea typeface="Arial"/>
                        <a:cs typeface="Arial"/>
                        <a:sym typeface="Arial"/>
                      </a:endParaRPr>
                    </a:p>
                  </a:txBody>
                  <a:tcPr marL="91450" marR="91450" marT="45725" marB="45725"/>
                </a:tc>
              </a:tr>
              <a:tr h="1924275">
                <a:tc>
                  <a:txBody>
                    <a:bodyPr/>
                    <a:lstStyle/>
                    <a:p>
                      <a:pPr marL="0" marR="0" lvl="0" indent="0" algn="l" rtl="0">
                        <a:spcBef>
                          <a:spcPts val="0"/>
                        </a:spcBef>
                        <a:spcAft>
                          <a:spcPts val="0"/>
                        </a:spcAft>
                        <a:buNone/>
                      </a:pPr>
                      <a:endParaRPr sz="1600"/>
                    </a:p>
                    <a:p>
                      <a:pPr marL="0" marR="0" lvl="0" indent="0" algn="l" rtl="0">
                        <a:spcBef>
                          <a:spcPts val="0"/>
                        </a:spcBef>
                        <a:spcAft>
                          <a:spcPts val="0"/>
                        </a:spcAft>
                        <a:buNone/>
                      </a:pPr>
                      <a:r>
                        <a:rPr lang="it-IT" sz="1600">
                          <a:solidFill>
                            <a:schemeClr val="dk1"/>
                          </a:solidFill>
                          <a:latin typeface="Arial"/>
                          <a:ea typeface="Arial"/>
                          <a:cs typeface="Arial"/>
                          <a:sym typeface="Arial"/>
                        </a:rPr>
                        <a:t>I programmi per gli anziani devono essere adattati tenendo conto delle loro attuali limitazioni (ad esempio, le barriere di mobilità o l'uso di una sedia a rotelle).</a:t>
                      </a:r>
                      <a:endParaRPr sz="1600"/>
                    </a:p>
                  </a:txBody>
                  <a:tcPr marL="91450" marR="91450" marT="45725" marB="45725"/>
                </a:tc>
                <a:tc>
                  <a:txBody>
                    <a:bodyPr/>
                    <a:lstStyle/>
                    <a:p>
                      <a:pPr marL="0" marR="0" lvl="0" indent="0" algn="l" rtl="0">
                        <a:spcBef>
                          <a:spcPts val="0"/>
                        </a:spcBef>
                        <a:spcAft>
                          <a:spcPts val="0"/>
                        </a:spcAft>
                        <a:buNone/>
                      </a:pPr>
                      <a:r>
                        <a:rPr lang="it-IT" sz="1600">
                          <a:solidFill>
                            <a:schemeClr val="dk1"/>
                          </a:solidFill>
                          <a:latin typeface="Arial"/>
                          <a:ea typeface="Arial"/>
                          <a:cs typeface="Arial"/>
                          <a:sym typeface="Arial"/>
                        </a:rPr>
                        <a:t>In presenza di alcune condizioni, gli anziani dovrebbero chiedere la consulenza di professionisti della salute e di specialisti dell'attività fisica, al fine di raggiungere e mantenere un'attività fisica regolare. Questi specialisti "dovrebbero raccomandare i tipi di attività appropriati e i modi per progredire a un ritmo sicuro e costante".</a:t>
                      </a:r>
                      <a:endParaRPr sz="1600"/>
                    </a:p>
                  </a:txBody>
                  <a:tcPr marL="91450" marR="91450" marT="45725" marB="45725"/>
                </a:tc>
              </a:tr>
              <a:tr h="1137075">
                <a:tc>
                  <a:txBody>
                    <a:bodyPr/>
                    <a:lstStyle/>
                    <a:p>
                      <a:pPr marL="0" marR="0" lvl="0" indent="0" algn="l" rtl="0">
                        <a:spcBef>
                          <a:spcPts val="0"/>
                        </a:spcBef>
                        <a:spcAft>
                          <a:spcPts val="0"/>
                        </a:spcAft>
                        <a:buNone/>
                      </a:pPr>
                      <a:r>
                        <a:rPr lang="it-IT" sz="1600"/>
                        <a:t>Non è mai troppo tardi per diventare attivi e una certa attività fisica è preferibile a nessuna.</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it-IT" sz="1600">
                          <a:solidFill>
                            <a:schemeClr val="dk1"/>
                          </a:solidFill>
                          <a:latin typeface="Arial"/>
                          <a:ea typeface="Arial"/>
                          <a:cs typeface="Arial"/>
                          <a:sym typeface="Arial"/>
                        </a:rPr>
                        <a:t>Nel caso degli adulti più anziani, più esposti alle cadute e al rischio di lesioni, "la quantità di attività fisica dovrebbe essere aumentata gradualmente" (in brevi intervalli ripetitivi). </a:t>
                      </a:r>
                      <a:endParaRPr sz="1600">
                        <a:solidFill>
                          <a:schemeClr val="dk1"/>
                        </a:solidFill>
                        <a:latin typeface="Arial"/>
                        <a:ea typeface="Arial"/>
                        <a:cs typeface="Arial"/>
                        <a:sym typeface="Arial"/>
                      </a:endParaRPr>
                    </a:p>
                  </a:txBody>
                  <a:tcPr marL="91450" marR="91450" marT="45725" marB="45725"/>
                </a:tc>
              </a:tr>
              <a:tr h="553950">
                <a:tc gridSpan="2">
                  <a:txBody>
                    <a:bodyPr/>
                    <a:lstStyle/>
                    <a:p>
                      <a:pPr marL="0" marR="0" lvl="0" indent="0" algn="ctr" rtl="0">
                        <a:lnSpc>
                          <a:spcPct val="100000"/>
                        </a:lnSpc>
                        <a:spcBef>
                          <a:spcPts val="0"/>
                        </a:spcBef>
                        <a:spcAft>
                          <a:spcPts val="0"/>
                        </a:spcAft>
                        <a:buClr>
                          <a:schemeClr val="dk1"/>
                        </a:buClr>
                        <a:buSzPts val="1400"/>
                        <a:buFont typeface="Arial"/>
                        <a:buNone/>
                      </a:pPr>
                      <a:r>
                        <a:rPr lang="it-IT" sz="1400" i="1">
                          <a:solidFill>
                            <a:schemeClr val="dk1"/>
                          </a:solidFill>
                          <a:latin typeface="Arial"/>
                          <a:ea typeface="Arial"/>
                          <a:cs typeface="Arial"/>
                          <a:sym typeface="Arial"/>
                        </a:rPr>
                        <a:t>SFonte: Dipartimento della salute e dei servizi umani degli Stati Uniti; 2018, pagg. 68-75.</a:t>
                      </a:r>
                      <a:endParaRPr/>
                    </a:p>
                    <a:p>
                      <a:pPr marL="0" marR="0" lvl="0" indent="0" algn="ctr" rtl="0">
                        <a:lnSpc>
                          <a:spcPct val="100000"/>
                        </a:lnSpc>
                        <a:spcBef>
                          <a:spcPts val="0"/>
                        </a:spcBef>
                        <a:spcAft>
                          <a:spcPts val="0"/>
                        </a:spcAft>
                        <a:buClr>
                          <a:schemeClr val="dk1"/>
                        </a:buClr>
                        <a:buSzPts val="1400"/>
                        <a:buFont typeface="Arial"/>
                        <a:buNone/>
                      </a:pPr>
                      <a:r>
                        <a:rPr lang="it-IT" sz="1400" i="1">
                          <a:solidFill>
                            <a:schemeClr val="dk1"/>
                          </a:solidFill>
                          <a:latin typeface="Arial"/>
                          <a:ea typeface="Arial"/>
                          <a:cs typeface="Arial"/>
                          <a:sym typeface="Arial"/>
                        </a:rPr>
                        <a:t>ource: U.S. Department of Health and Human Services; 2018, pp. 68-75</a:t>
                      </a:r>
                      <a:endParaRPr sz="1400"/>
                    </a:p>
                    <a:p>
                      <a:pPr marL="0" marR="0" lvl="0" indent="0" algn="ctr" rtl="0">
                        <a:spcBef>
                          <a:spcPts val="0"/>
                        </a:spcBef>
                        <a:spcAft>
                          <a:spcPts val="0"/>
                        </a:spcAft>
                        <a:buNone/>
                      </a:pPr>
                      <a:endParaRPr sz="1800"/>
                    </a:p>
                  </a:txBody>
                  <a:tcPr marL="91450" marR="91450" marT="45725" marB="45725"/>
                </a:tc>
                <a:tc hMerge="1">
                  <a:txBody>
                    <a:bodyPr/>
                    <a:lstStyle/>
                    <a:p>
                      <a:endParaRPr lang="en-US"/>
                    </a:p>
                  </a:txBody>
                  <a:tcPr/>
                </a:tc>
              </a:tr>
            </a:tbl>
          </a:graphicData>
        </a:graphic>
      </p:graphicFrame>
      <p:sp>
        <p:nvSpPr>
          <p:cNvPr id="320" name="Google Shape;320;p12"/>
          <p:cNvSpPr txBox="1"/>
          <p:nvPr/>
        </p:nvSpPr>
        <p:spPr>
          <a:xfrm>
            <a:off x="2421653" y="455584"/>
            <a:ext cx="8199455" cy="68025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1800" b="1">
                <a:solidFill>
                  <a:schemeClr val="dk1"/>
                </a:solidFill>
                <a:latin typeface="Batang"/>
                <a:ea typeface="Batang"/>
                <a:cs typeface="Batang"/>
                <a:sym typeface="Batang"/>
              </a:rPr>
              <a:t>Linee guida fondamentali per gli adulti anziani riguardo all'attività fisica in stretta relazione con lo stato di salute</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13"/>
          <p:cNvGraphicFramePr/>
          <p:nvPr>
            <p:extLst>
              <p:ext uri="{D42A27DB-BD31-4B8C-83A1-F6EECF244321}">
                <p14:modId xmlns:p14="http://schemas.microsoft.com/office/powerpoint/2010/main" val="3629026018"/>
              </p:ext>
            </p:extLst>
          </p:nvPr>
        </p:nvGraphicFramePr>
        <p:xfrm>
          <a:off x="1876425" y="5994529"/>
          <a:ext cx="8717684" cy="579130"/>
        </p:xfrm>
        <a:graphic>
          <a:graphicData uri="http://schemas.openxmlformats.org/drawingml/2006/table">
            <a:tbl>
              <a:tblPr firstRow="1" bandRow="1">
                <a:noFill/>
                <a:tableStyleId>{29FA2944-19ED-4B8C-AB63-74C3641AFD9E}</a:tableStyleId>
              </a:tblPr>
              <a:tblGrid>
                <a:gridCol w="8717684"/>
              </a:tblGrid>
              <a:tr h="373300">
                <a:tc>
                  <a:txBody>
                    <a:bodyPr/>
                    <a:lstStyle/>
                    <a:p>
                      <a:pPr marL="0" marR="0" lvl="0" indent="0" algn="l" rtl="0">
                        <a:spcBef>
                          <a:spcPts val="0"/>
                        </a:spcBef>
                        <a:spcAft>
                          <a:spcPts val="0"/>
                        </a:spcAft>
                        <a:buNone/>
                      </a:pPr>
                      <a:r>
                        <a:rPr lang="it-IT" sz="1600" i="1" dirty="0">
                          <a:solidFill>
                            <a:schemeClr val="lt1"/>
                          </a:solidFill>
                          <a:latin typeface="Arial"/>
                          <a:ea typeface="Arial"/>
                          <a:cs typeface="Arial"/>
                          <a:sym typeface="Arial"/>
                        </a:rPr>
                        <a:t>Source: adapted from U.S. Department of Health and Human Services; 2018, pp. 68-75</a:t>
                      </a:r>
                      <a:endParaRPr dirty="0"/>
                    </a:p>
                    <a:p>
                      <a:pPr marL="0" marR="0" lvl="0" indent="0" algn="l" rtl="0">
                        <a:spcBef>
                          <a:spcPts val="0"/>
                        </a:spcBef>
                        <a:spcAft>
                          <a:spcPts val="0"/>
                        </a:spcAft>
                        <a:buNone/>
                      </a:pPr>
                      <a:endParaRPr sz="1600" dirty="0">
                        <a:solidFill>
                          <a:schemeClr val="lt1"/>
                        </a:solidFill>
                      </a:endParaRPr>
                    </a:p>
                  </a:txBody>
                  <a:tcPr marL="91450" marR="91450" marT="45725" marB="45725"/>
                </a:tc>
              </a:tr>
            </a:tbl>
          </a:graphicData>
        </a:graphic>
      </p:graphicFrame>
      <p:sp>
        <p:nvSpPr>
          <p:cNvPr id="326" name="Google Shape;326;p13"/>
          <p:cNvSpPr txBox="1"/>
          <p:nvPr/>
        </p:nvSpPr>
        <p:spPr>
          <a:xfrm>
            <a:off x="2106595" y="462134"/>
            <a:ext cx="8199455" cy="37330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1800">
                <a:solidFill>
                  <a:schemeClr val="dk1"/>
                </a:solidFill>
                <a:latin typeface="Arial"/>
                <a:ea typeface="Arial"/>
                <a:cs typeface="Arial"/>
                <a:sym typeface="Arial"/>
              </a:rPr>
              <a:t>Linee guida fondamentali per gli adulti anziani riguardo all'attività fisica</a:t>
            </a:r>
            <a:endParaRPr sz="1800">
              <a:solidFill>
                <a:schemeClr val="dk1"/>
              </a:solidFill>
              <a:latin typeface="Arial"/>
              <a:ea typeface="Arial"/>
              <a:cs typeface="Arial"/>
              <a:sym typeface="Arial"/>
            </a:endParaRPr>
          </a:p>
        </p:txBody>
      </p:sp>
      <p:pic>
        <p:nvPicPr>
          <p:cNvPr id="327" name="Google Shape;327;p13" descr="A group of people running&#10;&#10;Description automatically generated"/>
          <p:cNvPicPr preferRelativeResize="0"/>
          <p:nvPr/>
        </p:nvPicPr>
        <p:blipFill rotWithShape="1">
          <a:blip r:embed="rId3">
            <a:alphaModFix/>
          </a:blip>
          <a:srcRect t="12085" b="26249"/>
          <a:stretch/>
        </p:blipFill>
        <p:spPr>
          <a:xfrm>
            <a:off x="2800350" y="835441"/>
            <a:ext cx="6629400" cy="5159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p:nvPr/>
        </p:nvSpPr>
        <p:spPr>
          <a:xfrm>
            <a:off x="2817375" y="455584"/>
            <a:ext cx="7040057" cy="68570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1800" b="1">
                <a:solidFill>
                  <a:schemeClr val="dk1"/>
                </a:solidFill>
                <a:latin typeface="Batang"/>
                <a:ea typeface="Batang"/>
                <a:cs typeface="Batang"/>
                <a:sym typeface="Batang"/>
              </a:rPr>
              <a:t>Linee guida fondamentali per gli adulti anziani riguardo all'attività fisica</a:t>
            </a:r>
            <a:endParaRPr sz="1800" b="1">
              <a:solidFill>
                <a:schemeClr val="dk1"/>
              </a:solidFill>
              <a:latin typeface="Batang"/>
              <a:ea typeface="Batang"/>
              <a:cs typeface="Batang"/>
              <a:sym typeface="Batang"/>
            </a:endParaRPr>
          </a:p>
          <a:p>
            <a:pPr marL="0" marR="0" lvl="0" indent="0" algn="ctr" rtl="0">
              <a:lnSpc>
                <a:spcPct val="107000"/>
              </a:lnSpc>
              <a:spcBef>
                <a:spcPts val="800"/>
              </a:spcBef>
              <a:spcAft>
                <a:spcPts val="0"/>
              </a:spcAft>
              <a:buNone/>
            </a:pPr>
            <a:r>
              <a:rPr lang="it-IT" sz="1200">
                <a:solidFill>
                  <a:schemeClr val="dk1"/>
                </a:solidFill>
                <a:latin typeface="Batang"/>
                <a:ea typeface="Batang"/>
                <a:cs typeface="Batang"/>
                <a:sym typeface="Batang"/>
              </a:rPr>
              <a:t>Fonte: Dipartimento della Salute e dei Servizi Umani degli Stati Uniti; 2019</a:t>
            </a:r>
            <a:endParaRPr sz="1800">
              <a:solidFill>
                <a:schemeClr val="dk1"/>
              </a:solidFill>
              <a:latin typeface="Arial"/>
              <a:ea typeface="Arial"/>
              <a:cs typeface="Arial"/>
              <a:sym typeface="Arial"/>
            </a:endParaRPr>
          </a:p>
        </p:txBody>
      </p:sp>
      <p:graphicFrame>
        <p:nvGraphicFramePr>
          <p:cNvPr id="333" name="Google Shape;333;p14"/>
          <p:cNvGraphicFramePr/>
          <p:nvPr/>
        </p:nvGraphicFramePr>
        <p:xfrm>
          <a:off x="924448" y="1504592"/>
          <a:ext cx="10229200" cy="4824850"/>
        </p:xfrm>
        <a:graphic>
          <a:graphicData uri="http://schemas.openxmlformats.org/drawingml/2006/table">
            <a:tbl>
              <a:tblPr firstRow="1" bandRow="1">
                <a:noFill/>
                <a:tableStyleId>{29FA2944-19ED-4B8C-AB63-74C3641AFD9E}</a:tableStyleId>
              </a:tblPr>
              <a:tblGrid>
                <a:gridCol w="5114600"/>
                <a:gridCol w="5114600"/>
              </a:tblGrid>
              <a:tr h="1075800">
                <a:tc>
                  <a:txBody>
                    <a:bodyPr/>
                    <a:lstStyle/>
                    <a:p>
                      <a:pPr marL="0" marR="0" lvl="0" indent="0" algn="ctr" rtl="0">
                        <a:spcBef>
                          <a:spcPts val="0"/>
                        </a:spcBef>
                        <a:spcAft>
                          <a:spcPts val="0"/>
                        </a:spcAft>
                        <a:buNone/>
                      </a:pPr>
                      <a:r>
                        <a:rPr lang="it-IT" sz="1600"/>
                        <a:t>Esempi di PA per adulti anziani</a:t>
                      </a:r>
                      <a:endParaRPr sz="1600"/>
                    </a:p>
                  </a:txBody>
                  <a:tcPr marL="91450" marR="91450" marT="45725" marB="45725"/>
                </a:tc>
                <a:tc>
                  <a:txBody>
                    <a:bodyPr/>
                    <a:lstStyle/>
                    <a:p>
                      <a:pPr marL="0" marR="0" lvl="0" indent="0" algn="ctr" rtl="0">
                        <a:spcBef>
                          <a:spcPts val="0"/>
                        </a:spcBef>
                        <a:spcAft>
                          <a:spcPts val="0"/>
                        </a:spcAft>
                        <a:buNone/>
                      </a:pPr>
                      <a:r>
                        <a:rPr lang="it-IT" sz="1600"/>
                        <a:t>Limitazioni</a:t>
                      </a:r>
                      <a:endParaRPr sz="1600"/>
                    </a:p>
                  </a:txBody>
                  <a:tcPr marL="91450" marR="91450" marT="45725" marB="45725"/>
                </a:tc>
              </a:tr>
              <a:tr h="3448000">
                <a:tc>
                  <a:txBody>
                    <a:bodyPr/>
                    <a:lstStyle/>
                    <a:p>
                      <a:pPr marL="0" marR="0" lvl="0" indent="0" algn="l" rtl="0">
                        <a:spcBef>
                          <a:spcPts val="0"/>
                        </a:spcBef>
                        <a:spcAft>
                          <a:spcPts val="0"/>
                        </a:spcAft>
                        <a:buNone/>
                      </a:pPr>
                      <a:r>
                        <a:rPr lang="it-IT" sz="1600">
                          <a:solidFill>
                            <a:schemeClr val="dk1"/>
                          </a:solidFill>
                          <a:latin typeface="Arial"/>
                          <a:ea typeface="Arial"/>
                          <a:cs typeface="Arial"/>
                          <a:sym typeface="Arial"/>
                        </a:rPr>
                        <a:t>Attività a basso impatto o moderate come camminare, lavorare in giardino, nuotare, fare esercizi in acqua, tai chi, pedalare su una cyclette o fare yoga sono particolarmente benefiche per gli anziani, in quanto riducono lo stress sulle articolazioni e minimizzano il rischio di lesioni, essendo inoltre delicate per le articolazioni (non comportano alcun contatto con il suolo o altre superfici dure, come nel caso degli sport che comportano contatto o collisione). Queste attività possono aiutare a mantenere la forza muscolare, migliorare la mobilità e la coordinazione e aumentare la resistenza cardiovascolare. In definitiva, questi programmi possono avere un grande effetto sulla riduzione della morbilità, del tasso di ospedalizzazione e della domanda del sistema sanitario. </a:t>
                      </a:r>
                      <a:endParaRPr sz="160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Arial"/>
                        <a:buNone/>
                      </a:pPr>
                      <a:r>
                        <a:rPr lang="it-IT" sz="1600">
                          <a:solidFill>
                            <a:schemeClr val="dk1"/>
                          </a:solidFill>
                          <a:latin typeface="Arial"/>
                          <a:ea typeface="Arial"/>
                          <a:cs typeface="Arial"/>
                          <a:sym typeface="Arial"/>
                        </a:rPr>
                        <a:t>Nel caso di un anziano fragile, si raccomanda un programma di attività più breve, concepito come un programma di attività fisica multicomponente (90-135 minuti a settimana, rispetto ai 150-300 minuti a settimana per un adulto senza condizioni gravi/croniche). Gli specialisti raccomandano agli anziani fragili di svolgere "sessioni di 30-45 minuti di intensità almeno moderata, per 3 o più volte alla settimana, per almeno 3-5 mesi", come metodo più efficace per aumentare la capacità funzionale negli anziani fragili (Physical Activity Guidelines for Americans, pag. 76).</a:t>
                      </a:r>
                      <a:endParaRPr sz="1600"/>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5" descr="A group of people doing exercises&#10;&#10;Description automatically generated"/>
          <p:cNvPicPr preferRelativeResize="0">
            <a:picLocks noGrp="1"/>
          </p:cNvPicPr>
          <p:nvPr>
            <p:ph type="body" idx="4"/>
          </p:nvPr>
        </p:nvPicPr>
        <p:blipFill rotWithShape="1">
          <a:blip r:embed="rId3">
            <a:alphaModFix/>
          </a:blip>
          <a:srcRect/>
          <a:stretch/>
        </p:blipFill>
        <p:spPr>
          <a:xfrm>
            <a:off x="1778558" y="146127"/>
            <a:ext cx="8490858" cy="63681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6" descr="A collage of people exercising&#10;&#10;Description automatically generated"/>
          <p:cNvPicPr preferRelativeResize="0">
            <a:picLocks noGrp="1"/>
          </p:cNvPicPr>
          <p:nvPr>
            <p:ph type="body" idx="4"/>
          </p:nvPr>
        </p:nvPicPr>
        <p:blipFill rotWithShape="1">
          <a:blip r:embed="rId3">
            <a:alphaModFix/>
          </a:blip>
          <a:srcRect/>
          <a:stretch/>
        </p:blipFill>
        <p:spPr>
          <a:xfrm>
            <a:off x="1724968" y="150725"/>
            <a:ext cx="8742064" cy="6556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7" descr="Several people lifting weights&#10;&#10;Description automatically generated"/>
          <p:cNvPicPr preferRelativeResize="0">
            <a:picLocks noGrp="1"/>
          </p:cNvPicPr>
          <p:nvPr>
            <p:ph type="body" idx="4"/>
          </p:nvPr>
        </p:nvPicPr>
        <p:blipFill rotWithShape="1">
          <a:blip r:embed="rId3">
            <a:alphaModFix/>
          </a:blip>
          <a:srcRect/>
          <a:stretch/>
        </p:blipFill>
        <p:spPr>
          <a:xfrm>
            <a:off x="1969477" y="163712"/>
            <a:ext cx="8409903" cy="63074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8"/>
          <p:cNvSpPr txBox="1">
            <a:spLocks noGrp="1"/>
          </p:cNvSpPr>
          <p:nvPr>
            <p:ph type="body" idx="4"/>
          </p:nvPr>
        </p:nvSpPr>
        <p:spPr>
          <a:xfrm>
            <a:off x="8937170" y="2525486"/>
            <a:ext cx="2385093" cy="36009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it-IT" sz="2000"/>
              <a:t>Fonte di ispirazione: Asociația Zi de bine, Centro comunitario di Bucarest</a:t>
            </a:r>
            <a:endParaRPr sz="2000"/>
          </a:p>
        </p:txBody>
      </p:sp>
      <p:pic>
        <p:nvPicPr>
          <p:cNvPr id="358" name="Google Shape;358;p18" descr="A group of people in a room&#10;&#10;Description automatically generated"/>
          <p:cNvPicPr preferRelativeResize="0"/>
          <p:nvPr/>
        </p:nvPicPr>
        <p:blipFill rotWithShape="1">
          <a:blip r:embed="rId3">
            <a:alphaModFix/>
          </a:blip>
          <a:srcRect/>
          <a:stretch/>
        </p:blipFill>
        <p:spPr>
          <a:xfrm>
            <a:off x="3670526" y="195035"/>
            <a:ext cx="4850947" cy="646792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it-IT"/>
              <a:t>Invece delle conclusioni</a:t>
            </a:r>
            <a:endParaRPr/>
          </a:p>
        </p:txBody>
      </p:sp>
      <p:grpSp>
        <p:nvGrpSpPr>
          <p:cNvPr id="365" name="Google Shape;365;p19"/>
          <p:cNvGrpSpPr/>
          <p:nvPr/>
        </p:nvGrpSpPr>
        <p:grpSpPr>
          <a:xfrm>
            <a:off x="2666374" y="1690787"/>
            <a:ext cx="7008187" cy="4548411"/>
            <a:chOff x="1691684" y="99"/>
            <a:chExt cx="7008187" cy="4548411"/>
          </a:xfrm>
        </p:grpSpPr>
        <p:sp>
          <p:nvSpPr>
            <p:cNvPr id="366" name="Google Shape;366;p19"/>
            <p:cNvSpPr/>
            <p:nvPr/>
          </p:nvSpPr>
          <p:spPr>
            <a:xfrm>
              <a:off x="2850770" y="21614"/>
              <a:ext cx="4526896" cy="4526896"/>
            </a:xfrm>
            <a:custGeom>
              <a:avLst/>
              <a:gdLst/>
              <a:ahLst/>
              <a:cxnLst/>
              <a:rect l="l" t="t" r="r" b="b"/>
              <a:pathLst>
                <a:path w="120000" h="120000" extrusionOk="0">
                  <a:moveTo>
                    <a:pt x="79416" y="7028"/>
                  </a:moveTo>
                  <a:lnTo>
                    <a:pt x="79416" y="7028"/>
                  </a:lnTo>
                  <a:cubicBezTo>
                    <a:pt x="103322" y="15791"/>
                    <a:pt x="118397" y="39480"/>
                    <a:pt x="116209" y="64848"/>
                  </a:cubicBezTo>
                  <a:cubicBezTo>
                    <a:pt x="114022" y="90215"/>
                    <a:pt x="95113" y="110974"/>
                    <a:pt x="70060" y="115514"/>
                  </a:cubicBezTo>
                  <a:cubicBezTo>
                    <a:pt x="45006" y="120054"/>
                    <a:pt x="20016" y="107250"/>
                    <a:pt x="9066" y="84263"/>
                  </a:cubicBezTo>
                  <a:cubicBezTo>
                    <a:pt x="-1884" y="61276"/>
                    <a:pt x="3920" y="33803"/>
                    <a:pt x="23231" y="17209"/>
                  </a:cubicBezTo>
                  <a:lnTo>
                    <a:pt x="21161" y="14304"/>
                  </a:lnTo>
                  <a:lnTo>
                    <a:pt x="29180" y="16770"/>
                  </a:lnTo>
                  <a:lnTo>
                    <a:pt x="29181" y="25555"/>
                  </a:lnTo>
                  <a:lnTo>
                    <a:pt x="27111" y="22651"/>
                  </a:lnTo>
                  <a:lnTo>
                    <a:pt x="27111" y="22651"/>
                  </a:lnTo>
                  <a:cubicBezTo>
                    <a:pt x="10298" y="37457"/>
                    <a:pt x="5450" y="61673"/>
                    <a:pt x="15269" y="81810"/>
                  </a:cubicBezTo>
                  <a:cubicBezTo>
                    <a:pt x="25087" y="101947"/>
                    <a:pt x="47151" y="113041"/>
                    <a:pt x="69170" y="108913"/>
                  </a:cubicBezTo>
                  <a:cubicBezTo>
                    <a:pt x="91190" y="104785"/>
                    <a:pt x="107737" y="86452"/>
                    <a:pt x="109594" y="64126"/>
                  </a:cubicBezTo>
                  <a:cubicBezTo>
                    <a:pt x="111451" y="41799"/>
                    <a:pt x="98161" y="20984"/>
                    <a:pt x="77126" y="13275"/>
                  </a:cubicBezTo>
                  <a:close/>
                </a:path>
              </a:pathLst>
            </a:cu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4059307" y="99"/>
              <a:ext cx="215237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txBox="1"/>
            <p:nvPr/>
          </p:nvSpPr>
          <p:spPr>
            <a:xfrm>
              <a:off x="4111842" y="52634"/>
              <a:ext cx="2047306" cy="97111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it-IT" sz="1400">
                  <a:solidFill>
                    <a:schemeClr val="lt1"/>
                  </a:solidFill>
                  <a:latin typeface="Arial"/>
                  <a:ea typeface="Arial"/>
                  <a:cs typeface="Arial"/>
                  <a:sym typeface="Arial"/>
                </a:rPr>
                <a:t>Strategie per contrastare il sedentarismo e/o l'inattività tra gli anziani nell'UE</a:t>
              </a:r>
              <a:endParaRPr sz="1400">
                <a:solidFill>
                  <a:schemeClr val="lt1"/>
                </a:solidFill>
                <a:latin typeface="Arial"/>
                <a:ea typeface="Arial"/>
                <a:cs typeface="Arial"/>
                <a:sym typeface="Arial"/>
              </a:endParaRPr>
            </a:p>
          </p:txBody>
        </p:sp>
        <p:sp>
          <p:nvSpPr>
            <p:cNvPr id="369" name="Google Shape;369;p19"/>
            <p:cNvSpPr/>
            <p:nvPr/>
          </p:nvSpPr>
          <p:spPr>
            <a:xfrm>
              <a:off x="5559414" y="1334005"/>
              <a:ext cx="2824089"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txBox="1"/>
            <p:nvPr/>
          </p:nvSpPr>
          <p:spPr>
            <a:xfrm>
              <a:off x="5611949" y="1386540"/>
              <a:ext cx="2719019"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it-IT" sz="1200">
                  <a:solidFill>
                    <a:schemeClr val="lt1"/>
                  </a:solidFill>
                  <a:latin typeface="Arial"/>
                  <a:ea typeface="Arial"/>
                  <a:cs typeface="Arial"/>
                  <a:sym typeface="Arial"/>
                </a:rPr>
                <a:t>Le preferenze degli adulti più anziani configurano le strategie per contrastare il sedentarismo: attività fisiche leggere o moderate </a:t>
              </a:r>
              <a:endParaRPr sz="1200">
                <a:solidFill>
                  <a:schemeClr val="lt1"/>
                </a:solidFill>
                <a:latin typeface="Arial"/>
                <a:ea typeface="Arial"/>
                <a:cs typeface="Arial"/>
                <a:sym typeface="Arial"/>
              </a:endParaRPr>
            </a:p>
          </p:txBody>
        </p:sp>
        <p:sp>
          <p:nvSpPr>
            <p:cNvPr id="371" name="Google Shape;371;p19"/>
            <p:cNvSpPr/>
            <p:nvPr/>
          </p:nvSpPr>
          <p:spPr>
            <a:xfrm>
              <a:off x="5651375" y="3299223"/>
              <a:ext cx="304849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txBox="1"/>
            <p:nvPr/>
          </p:nvSpPr>
          <p:spPr>
            <a:xfrm>
              <a:off x="5703910" y="3351758"/>
              <a:ext cx="2943426"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it-IT" sz="1200">
                  <a:solidFill>
                    <a:schemeClr val="lt1"/>
                  </a:solidFill>
                  <a:latin typeface="Arial"/>
                  <a:ea typeface="Arial"/>
                  <a:cs typeface="Arial"/>
                  <a:sym typeface="Arial"/>
                </a:rPr>
                <a:t>Almeno 150 minuti alla settimana per un adulto anziano senza gravi patologie/ un programma di attività fisica multicomponente (90-135 minuti alla settimana) - nel caso di un adulto anziano fragile </a:t>
              </a:r>
              <a:endParaRPr sz="1200">
                <a:solidFill>
                  <a:schemeClr val="lt1"/>
                </a:solidFill>
                <a:latin typeface="Arial"/>
                <a:ea typeface="Arial"/>
                <a:cs typeface="Arial"/>
                <a:sym typeface="Arial"/>
              </a:endParaRPr>
            </a:p>
          </p:txBody>
        </p:sp>
        <p:sp>
          <p:nvSpPr>
            <p:cNvPr id="373" name="Google Shape;373;p19"/>
            <p:cNvSpPr/>
            <p:nvPr/>
          </p:nvSpPr>
          <p:spPr>
            <a:xfrm>
              <a:off x="2158452" y="3143269"/>
              <a:ext cx="215237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txBox="1"/>
            <p:nvPr/>
          </p:nvSpPr>
          <p:spPr>
            <a:xfrm>
              <a:off x="2210987" y="3195804"/>
              <a:ext cx="2047306" cy="971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it-IT" sz="1200">
                  <a:solidFill>
                    <a:schemeClr val="lt1"/>
                  </a:solidFill>
                  <a:latin typeface="Arial"/>
                  <a:ea typeface="Arial"/>
                  <a:cs typeface="Arial"/>
                  <a:sym typeface="Arial"/>
                </a:rPr>
                <a:t>Progressione graduale; definizione di obiettivi personalizzati; consultazione del beneficiario e feedback; esercizio con gli altri.</a:t>
              </a:r>
              <a:endParaRPr sz="1200">
                <a:solidFill>
                  <a:schemeClr val="lt1"/>
                </a:solidFill>
                <a:latin typeface="Arial"/>
                <a:ea typeface="Arial"/>
                <a:cs typeface="Arial"/>
                <a:sym typeface="Arial"/>
              </a:endParaRPr>
            </a:p>
          </p:txBody>
        </p:sp>
        <p:sp>
          <p:nvSpPr>
            <p:cNvPr id="375" name="Google Shape;375;p19"/>
            <p:cNvSpPr/>
            <p:nvPr/>
          </p:nvSpPr>
          <p:spPr>
            <a:xfrm>
              <a:off x="1691684" y="1336287"/>
              <a:ext cx="2670926" cy="1076188"/>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txBox="1"/>
            <p:nvPr/>
          </p:nvSpPr>
          <p:spPr>
            <a:xfrm>
              <a:off x="1744219" y="1388822"/>
              <a:ext cx="2565856" cy="97111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it-IT" sz="1400">
                  <a:solidFill>
                    <a:schemeClr val="lt1"/>
                  </a:solidFill>
                  <a:latin typeface="Arial"/>
                  <a:ea typeface="Arial"/>
                  <a:cs typeface="Arial"/>
                  <a:sym typeface="Arial"/>
                </a:rPr>
                <a:t>Team multidisciplinare: caregiver+specialista in educazione fisica/terapista</a:t>
              </a:r>
              <a:endParaRPr sz="1400">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p:nvPr/>
        </p:nvSpPr>
        <p:spPr>
          <a:xfrm>
            <a:off x="2586182" y="942109"/>
            <a:ext cx="7398327" cy="85927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MODULO 2. Strategie per contrastare il sedentarismo e l'inattività delle persone anziane</a:t>
            </a:r>
            <a:endParaRPr sz="2400">
              <a:solidFill>
                <a:schemeClr val="dk1"/>
              </a:solidFill>
              <a:latin typeface="Calibri"/>
              <a:ea typeface="Calibri"/>
              <a:cs typeface="Calibri"/>
              <a:sym typeface="Calibri"/>
            </a:endParaRPr>
          </a:p>
        </p:txBody>
      </p:sp>
      <p:sp>
        <p:nvSpPr>
          <p:cNvPr id="196" name="Google Shape;196;p2"/>
          <p:cNvSpPr txBox="1"/>
          <p:nvPr/>
        </p:nvSpPr>
        <p:spPr>
          <a:xfrm>
            <a:off x="92933" y="1801383"/>
            <a:ext cx="92619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rgbClr val="000000"/>
                </a:solidFill>
                <a:latin typeface="Batang"/>
                <a:ea typeface="Batang"/>
                <a:cs typeface="Batang"/>
                <a:sym typeface="Batang"/>
              </a:rPr>
              <a:t>2.1 La prevalenza del sedentarismo e dell'inattività tra gli anziani europei</a:t>
            </a:r>
            <a:endParaRPr sz="1800" b="1">
              <a:solidFill>
                <a:srgbClr val="000000"/>
              </a:solidFill>
              <a:latin typeface="Batang"/>
              <a:ea typeface="Batang"/>
              <a:cs typeface="Batang"/>
              <a:sym typeface="Batang"/>
            </a:endParaRPr>
          </a:p>
          <a:p>
            <a:pPr marL="0" marR="0" lvl="0" indent="0" algn="l" rtl="0">
              <a:spcBef>
                <a:spcPts val="0"/>
              </a:spcBef>
              <a:spcAft>
                <a:spcPts val="0"/>
              </a:spcAft>
              <a:buNone/>
            </a:pPr>
            <a:r>
              <a:rPr lang="it-IT" sz="1800">
                <a:solidFill>
                  <a:srgbClr val="000000"/>
                </a:solidFill>
                <a:latin typeface="Batang"/>
                <a:ea typeface="Batang"/>
                <a:cs typeface="Batang"/>
                <a:sym typeface="Batang"/>
              </a:rPr>
              <a:t>Sebbene </a:t>
            </a:r>
            <a:r>
              <a:rPr lang="it-IT" sz="1800" u="sng">
                <a:solidFill>
                  <a:srgbClr val="000000"/>
                </a:solidFill>
                <a:latin typeface="Batang"/>
                <a:ea typeface="Batang"/>
                <a:cs typeface="Batang"/>
                <a:sym typeface="Batang"/>
              </a:rPr>
              <a:t>l'attività fisica sia considerata un fattore chiave per una vita sana e sia associata a un migliore funzionamento fisico e cognitivo e a una maggiore aspettativa di vita </a:t>
            </a:r>
            <a:r>
              <a:rPr lang="it-IT" sz="1800">
                <a:solidFill>
                  <a:srgbClr val="000000"/>
                </a:solidFill>
                <a:latin typeface="Batang"/>
                <a:ea typeface="Batang"/>
                <a:cs typeface="Batang"/>
                <a:sym typeface="Batang"/>
              </a:rPr>
              <a:t>(Benedict et al, 2016), diverse analisi comparative in Europa stanno rivelando la </a:t>
            </a:r>
            <a:r>
              <a:rPr lang="it-IT" sz="1800" u="sng">
                <a:solidFill>
                  <a:srgbClr val="000000"/>
                </a:solidFill>
                <a:latin typeface="Batang"/>
                <a:ea typeface="Batang"/>
                <a:cs typeface="Batang"/>
                <a:sym typeface="Batang"/>
              </a:rPr>
              <a:t>prevalenza del sedentarismo e/o dell'inattività tra le persone anziane:</a:t>
            </a:r>
            <a:endParaRPr sz="1800" u="sng">
              <a:solidFill>
                <a:srgbClr val="000000"/>
              </a:solidFill>
              <a:latin typeface="Batang"/>
              <a:ea typeface="Batang"/>
              <a:cs typeface="Batang"/>
              <a:sym typeface="Batang"/>
            </a:endParaRPr>
          </a:p>
          <a:p>
            <a:pPr marL="0" marR="0" lvl="0" indent="0" algn="l" rtl="0">
              <a:spcBef>
                <a:spcPts val="0"/>
              </a:spcBef>
              <a:spcAft>
                <a:spcPts val="0"/>
              </a:spcAft>
              <a:buNone/>
            </a:pPr>
            <a:endParaRPr sz="1800" b="1">
              <a:solidFill>
                <a:srgbClr val="000000"/>
              </a:solidFill>
              <a:latin typeface="Batang"/>
              <a:ea typeface="Batang"/>
              <a:cs typeface="Batang"/>
              <a:sym typeface="Batang"/>
            </a:endParaRPr>
          </a:p>
          <a:p>
            <a:pPr marL="285750" marR="0" lvl="0" indent="-285750" algn="l" rtl="0">
              <a:spcBef>
                <a:spcPts val="0"/>
              </a:spcBef>
              <a:spcAft>
                <a:spcPts val="0"/>
              </a:spcAft>
              <a:buClr>
                <a:srgbClr val="000000"/>
              </a:buClr>
              <a:buSzPts val="1800"/>
              <a:buFont typeface="Noto Sans Symbols"/>
              <a:buChar char="✔"/>
            </a:pPr>
            <a:r>
              <a:rPr lang="it-IT" sz="1800" b="1">
                <a:solidFill>
                  <a:srgbClr val="000000"/>
                </a:solidFill>
                <a:latin typeface="Batang"/>
                <a:ea typeface="Batang"/>
                <a:cs typeface="Batang"/>
                <a:sym typeface="Batang"/>
              </a:rPr>
              <a:t>	la prevalenza complessiva dell'inattività tra gli individui di età superiore ai 55 anni nei 16 paesi europei inclusi nello studio era del 12,5%. </a:t>
            </a:r>
            <a:endParaRPr sz="1800" b="1">
              <a:solidFill>
                <a:srgbClr val="000000"/>
              </a:solidFill>
              <a:latin typeface="Batang"/>
              <a:ea typeface="Batang"/>
              <a:cs typeface="Batang"/>
              <a:sym typeface="Batang"/>
            </a:endParaRPr>
          </a:p>
          <a:p>
            <a:pPr marL="285750" marR="0" lvl="0" indent="-285750" algn="l" rtl="0">
              <a:spcBef>
                <a:spcPts val="0"/>
              </a:spcBef>
              <a:spcAft>
                <a:spcPts val="0"/>
              </a:spcAft>
              <a:buClr>
                <a:srgbClr val="000000"/>
              </a:buClr>
              <a:buSzPts val="1800"/>
              <a:buFont typeface="Noto Sans Symbols"/>
              <a:buChar char="✔"/>
            </a:pPr>
            <a:r>
              <a:rPr lang="it-IT" sz="1800" b="1">
                <a:solidFill>
                  <a:srgbClr val="000000"/>
                </a:solidFill>
                <a:latin typeface="Batang"/>
                <a:ea typeface="Batang"/>
                <a:cs typeface="Batang"/>
                <a:sym typeface="Batang"/>
              </a:rPr>
              <a:t>	variazione dell'inattività fisica tra i paesi, </a:t>
            </a:r>
            <a:r>
              <a:rPr lang="it-IT" sz="1800" b="1">
                <a:solidFill>
                  <a:srgbClr val="FF0000"/>
                </a:solidFill>
                <a:latin typeface="Batang"/>
                <a:ea typeface="Batang"/>
                <a:cs typeface="Batang"/>
                <a:sym typeface="Batang"/>
              </a:rPr>
              <a:t>dal 4,9% (Svezia) al 29% (Portogallo).</a:t>
            </a:r>
            <a:endParaRPr sz="1800" b="1">
              <a:solidFill>
                <a:srgbClr val="FF0000"/>
              </a:solidFill>
              <a:latin typeface="Batang"/>
              <a:ea typeface="Batang"/>
              <a:cs typeface="Batang"/>
              <a:sym typeface="Batang"/>
            </a:endParaRPr>
          </a:p>
          <a:p>
            <a:pPr marL="285750" marR="0" lvl="0" indent="-285750" algn="l" rtl="0">
              <a:spcBef>
                <a:spcPts val="0"/>
              </a:spcBef>
              <a:spcAft>
                <a:spcPts val="0"/>
              </a:spcAft>
              <a:buClr>
                <a:srgbClr val="000000"/>
              </a:buClr>
              <a:buSzPts val="1800"/>
              <a:buFont typeface="Noto Sans Symbols"/>
              <a:buChar char="✔"/>
            </a:pPr>
            <a:r>
              <a:rPr lang="it-IT" sz="1800" b="1">
                <a:solidFill>
                  <a:srgbClr val="000000"/>
                </a:solidFill>
                <a:latin typeface="Batang"/>
                <a:ea typeface="Batang"/>
                <a:cs typeface="Batang"/>
                <a:sym typeface="Batang"/>
              </a:rPr>
              <a:t>	le variabili significative associate all'inattività fisica sono state: "aumento dell'età, depressione, limitazioni fisiche, scarso senso del significato della vita, supporto sociale e perdita di memoria"- Indagine sulla salute, l'invecchiamento e il pensionamento in Europa (2016)</a:t>
            </a:r>
            <a:endParaRPr sz="1800" b="1">
              <a:solidFill>
                <a:srgbClr val="000000"/>
              </a:solidFill>
              <a:latin typeface="Batang"/>
              <a:ea typeface="Batang"/>
              <a:cs typeface="Batang"/>
              <a:sym typeface="Batang"/>
            </a:endParaRPr>
          </a:p>
          <a:p>
            <a:pPr marL="285750" marR="0" lvl="0" indent="-285750" algn="l" rtl="0">
              <a:spcBef>
                <a:spcPts val="0"/>
              </a:spcBef>
              <a:spcAft>
                <a:spcPts val="0"/>
              </a:spcAft>
              <a:buClr>
                <a:srgbClr val="000000"/>
              </a:buClr>
              <a:buSzPts val="1800"/>
              <a:buFont typeface="Noto Sans Symbols"/>
              <a:buChar char="✔"/>
            </a:pPr>
            <a:r>
              <a:rPr lang="it-IT" sz="1800" b="1">
                <a:solidFill>
                  <a:srgbClr val="000000"/>
                </a:solidFill>
                <a:latin typeface="Batang"/>
                <a:ea typeface="Batang"/>
                <a:cs typeface="Batang"/>
                <a:sym typeface="Batang"/>
              </a:rPr>
              <a:t>tra il 2002-2017 - un aumento dell'SB per gli adulti dell'UE sia nel complesso che considerando separatamente i generi (López-Valenciano et al, 2020)</a:t>
            </a:r>
            <a:endParaRPr sz="1800" b="1">
              <a:solidFill>
                <a:srgbClr val="000000"/>
              </a:solidFill>
              <a:latin typeface="Batang"/>
              <a:ea typeface="Batang"/>
              <a:cs typeface="Batang"/>
              <a:sym typeface="Batang"/>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 calcmode="lin" valueType="num">
                                      <p:cBhvr additive="base">
                                        <p:cTn id="7" dur="500"/>
                                        <p:tgtEl>
                                          <p:spTgt spid="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6">
                                            <p:txEl>
                                              <p:pRg st="1" end="1"/>
                                            </p:txEl>
                                          </p:spTgt>
                                        </p:tgtEl>
                                        <p:attrNameLst>
                                          <p:attrName>style.visibility</p:attrName>
                                        </p:attrNameLst>
                                      </p:cBhvr>
                                      <p:to>
                                        <p:strVal val="visible"/>
                                      </p:to>
                                    </p:set>
                                    <p:anim calcmode="lin" valueType="num">
                                      <p:cBhvr additive="base">
                                        <p:cTn id="12" dur="500"/>
                                        <p:tgtEl>
                                          <p:spTgt spid="1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6">
                                            <p:txEl>
                                              <p:pRg st="2" end="2"/>
                                            </p:txEl>
                                          </p:spTgt>
                                        </p:tgtEl>
                                        <p:attrNameLst>
                                          <p:attrName>style.visibility</p:attrName>
                                        </p:attrNameLst>
                                      </p:cBhvr>
                                      <p:to>
                                        <p:strVal val="visible"/>
                                      </p:to>
                                    </p:set>
                                    <p:anim calcmode="lin" valueType="num">
                                      <p:cBhvr additive="base">
                                        <p:cTn id="17" dur="500"/>
                                        <p:tgtEl>
                                          <p:spTgt spid="1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6">
                                            <p:txEl>
                                              <p:pRg st="3" end="3"/>
                                            </p:txEl>
                                          </p:spTgt>
                                        </p:tgtEl>
                                        <p:attrNameLst>
                                          <p:attrName>style.visibility</p:attrName>
                                        </p:attrNameLst>
                                      </p:cBhvr>
                                      <p:to>
                                        <p:strVal val="visible"/>
                                      </p:to>
                                    </p:set>
                                    <p:anim calcmode="lin" valueType="num">
                                      <p:cBhvr additive="base">
                                        <p:cTn id="22" dur="500"/>
                                        <p:tgtEl>
                                          <p:spTgt spid="1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6">
                                            <p:txEl>
                                              <p:pRg st="4" end="4"/>
                                            </p:txEl>
                                          </p:spTgt>
                                        </p:tgtEl>
                                        <p:attrNameLst>
                                          <p:attrName>style.visibility</p:attrName>
                                        </p:attrNameLst>
                                      </p:cBhvr>
                                      <p:to>
                                        <p:strVal val="visible"/>
                                      </p:to>
                                    </p:set>
                                    <p:anim calcmode="lin" valueType="num">
                                      <p:cBhvr additive="base">
                                        <p:cTn id="27" dur="500"/>
                                        <p:tgtEl>
                                          <p:spTgt spid="19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6">
                                            <p:txEl>
                                              <p:pRg st="5" end="5"/>
                                            </p:txEl>
                                          </p:spTgt>
                                        </p:tgtEl>
                                        <p:attrNameLst>
                                          <p:attrName>style.visibility</p:attrName>
                                        </p:attrNameLst>
                                      </p:cBhvr>
                                      <p:to>
                                        <p:strVal val="visible"/>
                                      </p:to>
                                    </p:set>
                                    <p:anim calcmode="lin" valueType="num">
                                      <p:cBhvr additive="base">
                                        <p:cTn id="32" dur="500"/>
                                        <p:tgtEl>
                                          <p:spTgt spid="19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6">
                                            <p:txEl>
                                              <p:pRg st="6" end="6"/>
                                            </p:txEl>
                                          </p:spTgt>
                                        </p:tgtEl>
                                        <p:attrNameLst>
                                          <p:attrName>style.visibility</p:attrName>
                                        </p:attrNameLst>
                                      </p:cBhvr>
                                      <p:to>
                                        <p:strVal val="visible"/>
                                      </p:to>
                                    </p:set>
                                    <p:anim calcmode="lin" valueType="num">
                                      <p:cBhvr additive="base">
                                        <p:cTn id="37" dur="500"/>
                                        <p:tgtEl>
                                          <p:spTgt spid="19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6">
                                            <p:txEl>
                                              <p:pRg st="7" end="7"/>
                                            </p:txEl>
                                          </p:spTgt>
                                        </p:tgtEl>
                                        <p:attrNameLst>
                                          <p:attrName>style.visibility</p:attrName>
                                        </p:attrNameLst>
                                      </p:cBhvr>
                                      <p:to>
                                        <p:strVal val="visible"/>
                                      </p:to>
                                    </p:set>
                                    <p:anim calcmode="lin" valueType="num">
                                      <p:cBhvr additive="base">
                                        <p:cTn id="42" dur="500"/>
                                        <p:tgtEl>
                                          <p:spTgt spid="19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p:nvPr/>
        </p:nvSpPr>
        <p:spPr>
          <a:xfrm>
            <a:off x="2549606" y="783613"/>
            <a:ext cx="7398327" cy="8592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a:solidFill>
                  <a:srgbClr val="3A7D22"/>
                </a:solidFill>
                <a:latin typeface="Batang"/>
                <a:ea typeface="Batang"/>
                <a:cs typeface="Batang"/>
                <a:sym typeface="Batang"/>
              </a:rPr>
              <a:t>2.1 La prevalenza del sedentarismo e dell'inattività tra gli anziani europei</a:t>
            </a:r>
            <a:endParaRPr sz="2400" b="1">
              <a:solidFill>
                <a:srgbClr val="3A7D22"/>
              </a:solidFill>
              <a:latin typeface="Batang"/>
              <a:ea typeface="Batang"/>
              <a:cs typeface="Batang"/>
              <a:sym typeface="Batang"/>
            </a:endParaRPr>
          </a:p>
        </p:txBody>
      </p:sp>
      <p:sp>
        <p:nvSpPr>
          <p:cNvPr id="203" name="Google Shape;203;p3"/>
          <p:cNvSpPr txBox="1"/>
          <p:nvPr/>
        </p:nvSpPr>
        <p:spPr>
          <a:xfrm>
            <a:off x="953562" y="1907011"/>
            <a:ext cx="7934406" cy="41549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74F6A"/>
              </a:buClr>
              <a:buSzPts val="2200"/>
              <a:buFont typeface="Noto Sans Symbols"/>
              <a:buChar char="✔"/>
            </a:pPr>
            <a:r>
              <a:rPr lang="it-IT" sz="2200" dirty="0">
                <a:solidFill>
                  <a:srgbClr val="074F6A"/>
                </a:solidFill>
                <a:highlight>
                  <a:srgbClr val="FFFFFF"/>
                </a:highlight>
                <a:latin typeface="Batang"/>
                <a:ea typeface="Batang"/>
                <a:cs typeface="Batang"/>
                <a:sym typeface="Batang"/>
              </a:rPr>
              <a:t>Romania, Bulgaria e Italia hanno mostrato nel 2017 una prevalenza superiore a quella prevista (idem, p.4).</a:t>
            </a:r>
            <a:endParaRPr sz="2200" dirty="0">
              <a:solidFill>
                <a:srgbClr val="074F6A"/>
              </a:solidFill>
              <a:highlight>
                <a:srgbClr val="FFFFFF"/>
              </a:highlight>
              <a:latin typeface="Batang"/>
              <a:ea typeface="Batang"/>
              <a:cs typeface="Batang"/>
              <a:sym typeface="Batang"/>
            </a:endParaRPr>
          </a:p>
          <a:p>
            <a:pPr marL="285750" marR="0" lvl="0" indent="-285750" algn="l" rtl="0">
              <a:spcBef>
                <a:spcPts val="0"/>
              </a:spcBef>
              <a:spcAft>
                <a:spcPts val="0"/>
              </a:spcAft>
              <a:buClr>
                <a:srgbClr val="074F6A"/>
              </a:buClr>
              <a:buSzPts val="2200"/>
              <a:buFont typeface="Noto Sans Symbols"/>
              <a:buChar char="✔"/>
            </a:pPr>
            <a:r>
              <a:rPr lang="it-IT" sz="2200" dirty="0">
                <a:solidFill>
                  <a:srgbClr val="074F6A"/>
                </a:solidFill>
                <a:highlight>
                  <a:srgbClr val="FFFFFF"/>
                </a:highlight>
                <a:latin typeface="Batang"/>
                <a:ea typeface="Batang"/>
                <a:cs typeface="Batang"/>
                <a:sym typeface="Batang"/>
              </a:rPr>
              <a:t>La Spagna è uno dei Paesi che ha introdotto linee guida di salute pubblica sulla SB nella sua politica generale (idem, p. 8).          In pratica, in Spagna c'è una maggiore prevalenza di anziani che praticano attività fisica.</a:t>
            </a:r>
            <a:endParaRPr sz="2200" dirty="0">
              <a:solidFill>
                <a:srgbClr val="074F6A"/>
              </a:solidFill>
              <a:highlight>
                <a:srgbClr val="FFFFFF"/>
              </a:highlight>
              <a:latin typeface="Batang"/>
              <a:ea typeface="Batang"/>
              <a:cs typeface="Batang"/>
              <a:sym typeface="Batang"/>
            </a:endParaRPr>
          </a:p>
          <a:p>
            <a:pPr marL="285750" marR="0" lvl="0" indent="-285750" algn="l" rtl="0">
              <a:spcBef>
                <a:spcPts val="0"/>
              </a:spcBef>
              <a:spcAft>
                <a:spcPts val="0"/>
              </a:spcAft>
              <a:buClr>
                <a:srgbClr val="074F6A"/>
              </a:buClr>
              <a:buSzPts val="2200"/>
              <a:buFont typeface="Noto Sans Symbols"/>
              <a:buChar char="✔"/>
            </a:pPr>
            <a:r>
              <a:rPr lang="it-IT" sz="2200" dirty="0">
                <a:solidFill>
                  <a:srgbClr val="074F6A"/>
                </a:solidFill>
                <a:highlight>
                  <a:srgbClr val="FFFFFF"/>
                </a:highlight>
                <a:latin typeface="Batang"/>
                <a:ea typeface="Batang"/>
                <a:cs typeface="Batang"/>
                <a:sym typeface="Batang"/>
              </a:rPr>
              <a:t>È stato dimostrato che le donne anziane sono meno sedentarie degli uomini anziani, probabilmente perché dedicano ancora più tempo alle attività domestiche (idem, p. 8).</a:t>
            </a:r>
            <a:endParaRPr sz="2200" dirty="0">
              <a:solidFill>
                <a:srgbClr val="074F6A"/>
              </a:solidFill>
              <a:highlight>
                <a:srgbClr val="FFFFFF"/>
              </a:highlight>
              <a:latin typeface="Batang"/>
              <a:ea typeface="Batang"/>
              <a:cs typeface="Batang"/>
              <a:sym typeface="Batang"/>
            </a:endParaRPr>
          </a:p>
          <a:p>
            <a:pPr marL="285750" marR="0" lvl="0" indent="-285750" algn="l" rtl="0">
              <a:spcBef>
                <a:spcPts val="0"/>
              </a:spcBef>
              <a:spcAft>
                <a:spcPts val="0"/>
              </a:spcAft>
              <a:buClr>
                <a:srgbClr val="074F6A"/>
              </a:buClr>
              <a:buSzPts val="2200"/>
              <a:buFont typeface="Noto Sans Symbols"/>
              <a:buChar char="✔"/>
            </a:pPr>
            <a:r>
              <a:rPr lang="it-IT" sz="2200" dirty="0">
                <a:solidFill>
                  <a:srgbClr val="074F6A"/>
                </a:solidFill>
                <a:highlight>
                  <a:srgbClr val="FFFFFF"/>
                </a:highlight>
                <a:latin typeface="Batang"/>
                <a:ea typeface="Batang"/>
                <a:cs typeface="Batang"/>
                <a:sym typeface="Batang"/>
              </a:rPr>
              <a:t>L'attività fisica può essere considerata e conteggiata anche in termini di attività lavorativa e domestica, non solo in termini di esercizi fisici.</a:t>
            </a:r>
            <a:endParaRPr sz="2200" dirty="0">
              <a:solidFill>
                <a:srgbClr val="074F6A"/>
              </a:solidFill>
              <a:latin typeface="Arial"/>
              <a:ea typeface="Arial"/>
              <a:cs typeface="Arial"/>
              <a:sym typeface="Arial"/>
            </a:endParaRPr>
          </a:p>
        </p:txBody>
      </p:sp>
      <p:sp>
        <p:nvSpPr>
          <p:cNvPr id="204" name="Google Shape;204;p3"/>
          <p:cNvSpPr/>
          <p:nvPr/>
        </p:nvSpPr>
        <p:spPr>
          <a:xfrm>
            <a:off x="5935154" y="3660795"/>
            <a:ext cx="933000" cy="182400"/>
          </a:xfrm>
          <a:prstGeom prst="rightArrow">
            <a:avLst>
              <a:gd name="adj1" fmla="val 50000"/>
              <a:gd name="adj2" fmla="val 50000"/>
            </a:avLst>
          </a:prstGeom>
          <a:solidFill>
            <a:srgbClr val="F1F1F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5" name="Google Shape;205;p3"/>
          <p:cNvSpPr/>
          <p:nvPr/>
        </p:nvSpPr>
        <p:spPr>
          <a:xfrm rot="5400000">
            <a:off x="7764273" y="4923136"/>
            <a:ext cx="456245" cy="511353"/>
          </a:xfrm>
          <a:prstGeom prst="bentArrow">
            <a:avLst>
              <a:gd name="adj1" fmla="val 25000"/>
              <a:gd name="adj2" fmla="val 25000"/>
              <a:gd name="adj3" fmla="val 25000"/>
              <a:gd name="adj4" fmla="val 43750"/>
            </a:avLst>
          </a:prstGeom>
          <a:solidFill>
            <a:srgbClr val="F1F1F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title"/>
          </p:nvPr>
        </p:nvSpPr>
        <p:spPr>
          <a:xfrm>
            <a:off x="380437" y="605742"/>
            <a:ext cx="4360104" cy="4718303"/>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lt1"/>
              </a:buClr>
              <a:buSzPct val="100000"/>
              <a:buFont typeface="Noto Sans Symbols"/>
              <a:buChar char="✔"/>
            </a:pPr>
            <a:r>
              <a:rPr lang="it-IT" sz="2200"/>
              <a:t>I dati presentati sopra per i quarti paesi delle organizzazioni partner del progetto (Bulgaria, Romania, Italia, Spagna) sono confermati anche nel documento complesso Schede sull'attività fisica, 2018</a:t>
            </a:r>
            <a:r>
              <a:rPr lang="it-IT" sz="2200" i="1"/>
              <a:t/>
            </a:r>
            <a:br>
              <a:rPr lang="it-IT" sz="2200" i="1"/>
            </a:br>
            <a:r>
              <a:rPr lang="it-IT" sz="2200" u="sng"/>
              <a:t>Il tasso di adulti di età superiore ai 55 anni che non praticano sport o esercizio fisico è ancora più alto di quello degli adulti.</a:t>
            </a:r>
            <a:endParaRPr sz="2200" u="sng"/>
          </a:p>
        </p:txBody>
      </p:sp>
      <p:sp>
        <p:nvSpPr>
          <p:cNvPr id="212" name="Google Shape;212;p4"/>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rmAutofit/>
          </a:bodyPr>
          <a:lstStyle/>
          <a:p>
            <a:pPr marL="228600" lvl="0" indent="-122872" algn="ctr" rtl="0">
              <a:lnSpc>
                <a:spcPct val="90000"/>
              </a:lnSpc>
              <a:spcBef>
                <a:spcPts val="0"/>
              </a:spcBef>
              <a:spcAft>
                <a:spcPts val="0"/>
              </a:spcAft>
              <a:buClr>
                <a:schemeClr val="dk1"/>
              </a:buClr>
              <a:buSzPct val="100000"/>
              <a:buNone/>
            </a:pPr>
            <a:endParaRPr sz="1800" i="1">
              <a:solidFill>
                <a:srgbClr val="074F6A"/>
              </a:solidFill>
              <a:highlight>
                <a:srgbClr val="FFFFFF"/>
              </a:highlight>
              <a:latin typeface="Batang"/>
              <a:ea typeface="Batang"/>
              <a:cs typeface="Batang"/>
              <a:sym typeface="Batang"/>
            </a:endParaRPr>
          </a:p>
          <a:p>
            <a:pPr marL="228600" lvl="0" indent="-228600" algn="ctr" rtl="0">
              <a:lnSpc>
                <a:spcPct val="90000"/>
              </a:lnSpc>
              <a:spcBef>
                <a:spcPts val="1000"/>
              </a:spcBef>
              <a:spcAft>
                <a:spcPts val="0"/>
              </a:spcAft>
              <a:buClr>
                <a:srgbClr val="074F6A"/>
              </a:buClr>
              <a:buSzPct val="100000"/>
              <a:buChar char="•"/>
            </a:pPr>
            <a:r>
              <a:rPr lang="it-IT" sz="1800" i="1">
                <a:solidFill>
                  <a:srgbClr val="074F6A"/>
                </a:solidFill>
                <a:highlight>
                  <a:srgbClr val="FFFFFF"/>
                </a:highlight>
                <a:latin typeface="Batang"/>
                <a:ea typeface="Batang"/>
                <a:cs typeface="Batang"/>
                <a:sym typeface="Batang"/>
              </a:rPr>
              <a:t>Fig 2.1 Grafico della prevalenza del livello di attività fisica negli adulti di BG, RO, IT, SP</a:t>
            </a:r>
            <a:endParaRPr sz="1800">
              <a:solidFill>
                <a:srgbClr val="074F6A"/>
              </a:solidFill>
              <a:latin typeface="Calibri"/>
              <a:ea typeface="Calibri"/>
              <a:cs typeface="Calibri"/>
              <a:sym typeface="Calibri"/>
            </a:endParaRPr>
          </a:p>
          <a:p>
            <a:pPr marL="228600" lvl="0" indent="-228600" algn="l" rtl="0">
              <a:lnSpc>
                <a:spcPct val="90000"/>
              </a:lnSpc>
              <a:spcBef>
                <a:spcPts val="1000"/>
              </a:spcBef>
              <a:spcAft>
                <a:spcPts val="0"/>
              </a:spcAft>
              <a:buClr>
                <a:schemeClr val="lt1"/>
              </a:buClr>
              <a:buSzPct val="100000"/>
              <a:buChar char="•"/>
            </a:pPr>
            <a:r>
              <a:rPr lang="it-IT">
                <a:solidFill>
                  <a:schemeClr val="lt1"/>
                </a:solidFill>
              </a:rPr>
              <a:t>population aging</a:t>
            </a:r>
            <a:endParaRPr/>
          </a:p>
          <a:p>
            <a:pPr marL="971550" lvl="1" indent="-514350" algn="l" rtl="0">
              <a:lnSpc>
                <a:spcPct val="90000"/>
              </a:lnSpc>
              <a:spcBef>
                <a:spcPts val="500"/>
              </a:spcBef>
              <a:spcAft>
                <a:spcPts val="0"/>
              </a:spcAft>
              <a:buClr>
                <a:schemeClr val="lt1"/>
              </a:buClr>
              <a:buSzPct val="100000"/>
              <a:buFont typeface="Arial"/>
              <a:buAutoNum type="arabicPeriod"/>
            </a:pPr>
            <a:r>
              <a:rPr lang="it-IT">
                <a:solidFill>
                  <a:schemeClr val="lt1"/>
                </a:solidFill>
              </a:rPr>
              <a:t>The demographic trend</a:t>
            </a:r>
            <a:endParaRPr/>
          </a:p>
          <a:p>
            <a:pPr marL="971550" lvl="1" indent="-514350" algn="l" rtl="0">
              <a:lnSpc>
                <a:spcPct val="90000"/>
              </a:lnSpc>
              <a:spcBef>
                <a:spcPts val="500"/>
              </a:spcBef>
              <a:spcAft>
                <a:spcPts val="0"/>
              </a:spcAft>
              <a:buClr>
                <a:schemeClr val="lt1"/>
              </a:buClr>
              <a:buSzPct val="100000"/>
              <a:buFont typeface="Arial"/>
              <a:buAutoNum type="arabicPeriod"/>
            </a:pPr>
            <a:r>
              <a:rPr lang="it-IT">
                <a:solidFill>
                  <a:schemeClr val="lt1"/>
                </a:solidFill>
              </a:rPr>
              <a:t>The importance of active aging </a:t>
            </a:r>
            <a:endParaRPr/>
          </a:p>
          <a:p>
            <a:pPr marL="971550" lvl="1" indent="-514350" algn="l" rtl="0">
              <a:lnSpc>
                <a:spcPct val="90000"/>
              </a:lnSpc>
              <a:spcBef>
                <a:spcPts val="500"/>
              </a:spcBef>
              <a:spcAft>
                <a:spcPts val="0"/>
              </a:spcAft>
              <a:buClr>
                <a:schemeClr val="lt1"/>
              </a:buClr>
              <a:buSzPct val="100000"/>
              <a:buFont typeface="Arial"/>
              <a:buAutoNum type="arabicPeriod"/>
            </a:pPr>
            <a:r>
              <a:rPr lang="it-IT">
                <a:solidFill>
                  <a:schemeClr val="lt1"/>
                </a:solidFill>
              </a:rPr>
              <a:t>The benefits of physical activity </a:t>
            </a:r>
            <a:endParaRPr/>
          </a:p>
          <a:p>
            <a:pPr marL="457200" lvl="1" indent="0" algn="l" rtl="0">
              <a:lnSpc>
                <a:spcPct val="90000"/>
              </a:lnSpc>
              <a:spcBef>
                <a:spcPts val="500"/>
              </a:spcBef>
              <a:spcAft>
                <a:spcPts val="0"/>
              </a:spcAft>
              <a:buClr>
                <a:schemeClr val="accent4"/>
              </a:buClr>
              <a:buSzPct val="100000"/>
              <a:buNone/>
            </a:pPr>
            <a:endParaRPr>
              <a:solidFill>
                <a:schemeClr val="lt1"/>
              </a:solidFill>
            </a:endParaRPr>
          </a:p>
          <a:p>
            <a:pPr marL="228600" lvl="0" indent="-228600" algn="l" rtl="0">
              <a:lnSpc>
                <a:spcPct val="90000"/>
              </a:lnSpc>
              <a:spcBef>
                <a:spcPts val="1000"/>
              </a:spcBef>
              <a:spcAft>
                <a:spcPts val="0"/>
              </a:spcAft>
              <a:buClr>
                <a:schemeClr val="lt1"/>
              </a:buClr>
              <a:buSzPct val="100000"/>
              <a:buChar char="•"/>
            </a:pPr>
            <a:r>
              <a:rPr lang="it-IT">
                <a:solidFill>
                  <a:schemeClr val="lt1"/>
                </a:solidFill>
              </a:rPr>
              <a:t>3. Interplay between physical activity and personal and external determinants.</a:t>
            </a:r>
            <a:endParaRPr/>
          </a:p>
          <a:p>
            <a:pPr marL="971550" lvl="1" indent="-514350" algn="l" rtl="0">
              <a:lnSpc>
                <a:spcPct val="100000"/>
              </a:lnSpc>
              <a:spcBef>
                <a:spcPts val="500"/>
              </a:spcBef>
              <a:spcAft>
                <a:spcPts val="0"/>
              </a:spcAft>
              <a:buClr>
                <a:schemeClr val="lt1"/>
              </a:buClr>
              <a:buSzPct val="100000"/>
              <a:buFont typeface="Arial"/>
              <a:buAutoNum type="arabicPeriod"/>
            </a:pPr>
            <a:r>
              <a:rPr lang="it-IT">
                <a:solidFill>
                  <a:schemeClr val="lt1"/>
                </a:solidFill>
              </a:rPr>
              <a:t>Personal predispositions</a:t>
            </a:r>
            <a:endParaRPr/>
          </a:p>
          <a:p>
            <a:pPr marL="971550" lvl="1" indent="-514350" algn="l" rtl="0">
              <a:lnSpc>
                <a:spcPct val="100000"/>
              </a:lnSpc>
              <a:spcBef>
                <a:spcPts val="500"/>
              </a:spcBef>
              <a:spcAft>
                <a:spcPts val="0"/>
              </a:spcAft>
              <a:buClr>
                <a:schemeClr val="lt1"/>
              </a:buClr>
              <a:buSzPct val="100000"/>
              <a:buFont typeface="Arial"/>
              <a:buAutoNum type="arabicPeriod"/>
            </a:pPr>
            <a:r>
              <a:rPr lang="it-IT">
                <a:solidFill>
                  <a:schemeClr val="lt1"/>
                </a:solidFill>
              </a:rPr>
              <a:t>External forces</a:t>
            </a:r>
            <a:endParaRPr/>
          </a:p>
        </p:txBody>
      </p:sp>
      <p:sp>
        <p:nvSpPr>
          <p:cNvPr id="213" name="Google Shape;213;p4"/>
          <p:cNvSpPr/>
          <p:nvPr/>
        </p:nvSpPr>
        <p:spPr>
          <a:xfrm>
            <a:off x="3974778" y="1243505"/>
            <a:ext cx="1825200" cy="365700"/>
          </a:xfrm>
          <a:prstGeom prst="rightArrow">
            <a:avLst>
              <a:gd name="adj1" fmla="val 50000"/>
              <a:gd name="adj2" fmla="val 50000"/>
            </a:avLst>
          </a:prstGeom>
          <a:solidFill>
            <a:srgbClr val="5ECBF4"/>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4" name="Google Shape;214;p4" descr="A graph of blue and white bars&#10;&#10;Description automatically generated"/>
          <p:cNvPicPr preferRelativeResize="0"/>
          <p:nvPr/>
        </p:nvPicPr>
        <p:blipFill rotWithShape="1">
          <a:blip r:embed="rId3">
            <a:alphaModFix/>
          </a:blip>
          <a:srcRect/>
          <a:stretch/>
        </p:blipFill>
        <p:spPr>
          <a:xfrm>
            <a:off x="5513726" y="1752224"/>
            <a:ext cx="6109334" cy="36242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573024" y="512064"/>
            <a:ext cx="4364736" cy="48686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lay"/>
              <a:buNone/>
            </a:pPr>
            <a:r>
              <a:rPr lang="it-IT" sz="3200"/>
              <a:t/>
            </a:r>
            <a:br>
              <a:rPr lang="it-IT" sz="3200"/>
            </a:br>
            <a:r>
              <a:rPr lang="it-IT" sz="1800">
                <a:latin typeface="Batang"/>
                <a:ea typeface="Batang"/>
                <a:cs typeface="Batang"/>
                <a:sym typeface="Batang"/>
              </a:rPr>
              <a:t/>
            </a:r>
            <a:br>
              <a:rPr lang="it-IT" sz="1800">
                <a:latin typeface="Batang"/>
                <a:ea typeface="Batang"/>
                <a:cs typeface="Batang"/>
                <a:sym typeface="Batang"/>
              </a:rPr>
            </a:br>
            <a:r>
              <a:rPr lang="it-IT" sz="1800">
                <a:latin typeface="Batang"/>
                <a:ea typeface="Batang"/>
                <a:cs typeface="Batang"/>
                <a:sym typeface="Batang"/>
              </a:rPr>
              <a:t/>
            </a:r>
            <a:br>
              <a:rPr lang="it-IT" sz="1800">
                <a:latin typeface="Batang"/>
                <a:ea typeface="Batang"/>
                <a:cs typeface="Batang"/>
                <a:sym typeface="Batang"/>
              </a:rPr>
            </a:br>
            <a:r>
              <a:rPr lang="it-IT" sz="1800">
                <a:latin typeface="Batang"/>
                <a:ea typeface="Batang"/>
                <a:cs typeface="Batang"/>
                <a:sym typeface="Batang"/>
              </a:rPr>
              <a:t/>
            </a:r>
            <a:br>
              <a:rPr lang="it-IT" sz="1800">
                <a:latin typeface="Batang"/>
                <a:ea typeface="Batang"/>
                <a:cs typeface="Batang"/>
                <a:sym typeface="Batang"/>
              </a:rPr>
            </a:br>
            <a:r>
              <a:rPr lang="it-IT" sz="1800">
                <a:latin typeface="Batang"/>
                <a:ea typeface="Batang"/>
                <a:cs typeface="Batang"/>
                <a:sym typeface="Batang"/>
              </a:rPr>
              <a:t>La Romania e la Bulgaria hanno tassi di popolazione più elevati per entrambe le categorie analizzate (persone che non praticano mai/ raramente sport o persone che non praticano altre attività fisiche), rispetto all'Italia o alla Spagna..</a:t>
            </a:r>
            <a:br>
              <a:rPr lang="it-IT" sz="1800">
                <a:latin typeface="Batang"/>
                <a:ea typeface="Batang"/>
                <a:cs typeface="Batang"/>
                <a:sym typeface="Batang"/>
              </a:rPr>
            </a:br>
            <a:r>
              <a:rPr lang="it-IT" sz="1800">
                <a:latin typeface="Batang"/>
                <a:ea typeface="Batang"/>
                <a:cs typeface="Batang"/>
                <a:sym typeface="Batang"/>
              </a:rPr>
              <a:t/>
            </a:r>
            <a:br>
              <a:rPr lang="it-IT" sz="1800">
                <a:latin typeface="Batang"/>
                <a:ea typeface="Batang"/>
                <a:cs typeface="Batang"/>
                <a:sym typeface="Batang"/>
              </a:rPr>
            </a:br>
            <a:r>
              <a:rPr lang="it-IT" sz="1800">
                <a:latin typeface="Batang"/>
                <a:ea typeface="Batang"/>
                <a:cs typeface="Batang"/>
                <a:sym typeface="Batang"/>
              </a:rPr>
              <a:t>Il livello più alto di attività fisica sufficiente monitorato negli adulti si registra in Spagna, con il 66% per gli adulti di età compresa tra i 18 e i 69 anni e il 68% per gli anziani di età compresa tra i 60 e i 69 anni (cfr. fig. 2.1), analogamente alla Svezia con il 67% per gli adulti e il 55% per gli anziani. * Situazione simile a livello mondiale: il 27,5% degli adulti statunitensi di 50 anni e oltre (circa 31 milioni di persone) si è dichiarato inattivo. </a:t>
            </a:r>
            <a:r>
              <a:rPr lang="it-IT" sz="3200"/>
              <a:t/>
            </a:r>
            <a:br>
              <a:rPr lang="it-IT" sz="3200"/>
            </a:br>
            <a:r>
              <a:rPr lang="it-IT" sz="3200"/>
              <a:t/>
            </a:r>
            <a:br>
              <a:rPr lang="it-IT" sz="3200"/>
            </a:br>
            <a:endParaRPr sz="3200"/>
          </a:p>
        </p:txBody>
      </p:sp>
      <p:sp>
        <p:nvSpPr>
          <p:cNvPr id="221" name="Google Shape;221;p5"/>
          <p:cNvSpPr txBox="1">
            <a:spLocks noGrp="1"/>
          </p:cNvSpPr>
          <p:nvPr>
            <p:ph type="body" idx="1"/>
          </p:nvPr>
        </p:nvSpPr>
        <p:spPr>
          <a:xfrm>
            <a:off x="5896253" y="605742"/>
            <a:ext cx="5433134" cy="5520741"/>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a:solidFill>
                <a:srgbClr val="074F6A"/>
              </a:solidFill>
              <a:highlight>
                <a:srgbClr val="FFFFFF"/>
              </a:highlight>
              <a:latin typeface="Batang"/>
              <a:ea typeface="Batang"/>
              <a:cs typeface="Batang"/>
              <a:sym typeface="Batang"/>
            </a:endParaRPr>
          </a:p>
          <a:p>
            <a:pPr marL="457200" lvl="0" indent="-228600" algn="ctr" rtl="0">
              <a:lnSpc>
                <a:spcPct val="107000"/>
              </a:lnSpc>
              <a:spcBef>
                <a:spcPts val="1000"/>
              </a:spcBef>
              <a:spcAft>
                <a:spcPts val="0"/>
              </a:spcAft>
              <a:buClr>
                <a:srgbClr val="074F6A"/>
              </a:buClr>
              <a:buSzPts val="1800"/>
              <a:buChar char="•"/>
            </a:pPr>
            <a:r>
              <a:rPr lang="it-IT" sz="1800" i="1">
                <a:solidFill>
                  <a:srgbClr val="074F6A"/>
                </a:solidFill>
                <a:latin typeface="Batang"/>
                <a:ea typeface="Batang"/>
                <a:cs typeface="Batang"/>
                <a:sym typeface="Batang"/>
              </a:rPr>
              <a:t>Fig 2.2 Percentuale di popolazione che non fa mai o raramente esercizio fisico, %</a:t>
            </a: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228600" algn="ctr" rtl="0">
              <a:lnSpc>
                <a:spcPct val="107000"/>
              </a:lnSpc>
              <a:spcBef>
                <a:spcPts val="1800"/>
              </a:spcBef>
              <a:spcAft>
                <a:spcPts val="0"/>
              </a:spcAft>
              <a:buClr>
                <a:srgbClr val="074F6A"/>
              </a:buClr>
              <a:buSzPts val="1800"/>
              <a:buChar char="•"/>
            </a:pPr>
            <a:r>
              <a:rPr lang="it-IT" sz="1800">
                <a:solidFill>
                  <a:srgbClr val="074F6A"/>
                </a:solidFill>
                <a:highlight>
                  <a:srgbClr val="FFFFFF"/>
                </a:highlight>
                <a:latin typeface="Batang"/>
                <a:ea typeface="Batang"/>
                <a:cs typeface="Batang"/>
                <a:sym typeface="Batang"/>
              </a:rPr>
              <a:t>Source: </a:t>
            </a:r>
            <a:r>
              <a:rPr lang="it-IT" sz="1800">
                <a:solidFill>
                  <a:srgbClr val="074F6A"/>
                </a:solidFill>
                <a:latin typeface="Batang"/>
                <a:ea typeface="Batang"/>
                <a:cs typeface="Batang"/>
                <a:sym typeface="Batang"/>
              </a:rPr>
              <a:t>Special Eurobarometer 525, 2022</a:t>
            </a:r>
            <a:endParaRPr sz="1800">
              <a:solidFill>
                <a:srgbClr val="074F6A"/>
              </a:solidFill>
              <a:latin typeface="Calibri"/>
              <a:ea typeface="Calibri"/>
              <a:cs typeface="Calibri"/>
              <a:sym typeface="Calibri"/>
            </a:endParaRPr>
          </a:p>
        </p:txBody>
      </p:sp>
      <p:pic>
        <p:nvPicPr>
          <p:cNvPr id="222" name="Google Shape;222;p5" descr="A graph of green bars&#10;&#10;Description automatically generated"/>
          <p:cNvPicPr preferRelativeResize="0"/>
          <p:nvPr/>
        </p:nvPicPr>
        <p:blipFill rotWithShape="1">
          <a:blip r:embed="rId3">
            <a:alphaModFix/>
          </a:blip>
          <a:srcRect/>
          <a:stretch/>
        </p:blipFill>
        <p:spPr>
          <a:xfrm>
            <a:off x="5352204" y="1616456"/>
            <a:ext cx="6266772" cy="3764304"/>
          </a:xfrm>
          <a:prstGeom prst="rect">
            <a:avLst/>
          </a:prstGeom>
          <a:noFill/>
          <a:ln>
            <a:noFill/>
          </a:ln>
        </p:spPr>
      </p:pic>
      <p:sp>
        <p:nvSpPr>
          <p:cNvPr id="223" name="Google Shape;223;p5"/>
          <p:cNvSpPr/>
          <p:nvPr/>
        </p:nvSpPr>
        <p:spPr>
          <a:xfrm>
            <a:off x="4404622" y="918002"/>
            <a:ext cx="1491600" cy="468000"/>
          </a:xfrm>
          <a:prstGeom prst="leftRightArrow">
            <a:avLst>
              <a:gd name="adj1" fmla="val 50000"/>
              <a:gd name="adj2" fmla="val 50000"/>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6"/>
          <p:cNvSpPr txBox="1">
            <a:spLocks noGrp="1"/>
          </p:cNvSpPr>
          <p:nvPr>
            <p:ph type="title"/>
          </p:nvPr>
        </p:nvSpPr>
        <p:spPr>
          <a:xfrm>
            <a:off x="573024" y="952500"/>
            <a:ext cx="4364736" cy="43487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Batang"/>
              <a:buNone/>
            </a:pPr>
            <a:r>
              <a:rPr lang="it-IT" sz="1800">
                <a:latin typeface="Batang"/>
                <a:ea typeface="Batang"/>
                <a:cs typeface="Batang"/>
                <a:sym typeface="Batang"/>
              </a:rPr>
              <a:t>Il tasso di adulti che non praticano mai o raramente altre attività fisiche (al di fuori dello sport) come andare in bicicletta da un luogo all'altro, ballare, fare giardinaggio è generalmente più basso nei 4 Paesi rispetto al tasso di popolazione adulta che pratica sport specifici.</a:t>
            </a:r>
            <a:br>
              <a:rPr lang="it-IT" sz="1800">
                <a:latin typeface="Batang"/>
                <a:ea typeface="Batang"/>
                <a:cs typeface="Batang"/>
                <a:sym typeface="Batang"/>
              </a:rPr>
            </a:br>
            <a:r>
              <a:rPr lang="it-IT" sz="1800">
                <a:latin typeface="Batang"/>
                <a:ea typeface="Batang"/>
                <a:cs typeface="Batang"/>
                <a:sym typeface="Batang"/>
              </a:rPr>
              <a:t/>
            </a:r>
            <a:br>
              <a:rPr lang="it-IT" sz="1800">
                <a:latin typeface="Batang"/>
                <a:ea typeface="Batang"/>
                <a:cs typeface="Batang"/>
                <a:sym typeface="Batang"/>
              </a:rPr>
            </a:br>
            <a:r>
              <a:rPr lang="it-IT" sz="1800" b="1">
                <a:latin typeface="Batang"/>
                <a:ea typeface="Batang"/>
                <a:cs typeface="Batang"/>
                <a:sym typeface="Batang"/>
              </a:rPr>
              <a:t>CONCLUSIONE: Questo risultato potrebbe delineare una strategia per combattere lo stile di vita sedentario degli anziani nei 4 Paesi citati, che includa attività fisiche leggere (danza, giardinaggio, ecc.) piuttosto che sport specifici..</a:t>
            </a:r>
            <a:br>
              <a:rPr lang="it-IT" sz="1800" b="1">
                <a:latin typeface="Batang"/>
                <a:ea typeface="Batang"/>
                <a:cs typeface="Batang"/>
                <a:sym typeface="Batang"/>
              </a:rPr>
            </a:br>
            <a:r>
              <a:rPr lang="it-IT" sz="1800" b="1">
                <a:latin typeface="Batang"/>
                <a:ea typeface="Batang"/>
                <a:cs typeface="Batang"/>
                <a:sym typeface="Batang"/>
              </a:rPr>
              <a:t/>
            </a:r>
            <a:br>
              <a:rPr lang="it-IT" sz="1800" b="1">
                <a:latin typeface="Batang"/>
                <a:ea typeface="Batang"/>
                <a:cs typeface="Batang"/>
                <a:sym typeface="Batang"/>
              </a:rPr>
            </a:br>
            <a:r>
              <a:rPr lang="it-IT" sz="1800" b="1">
                <a:latin typeface="Calibri"/>
                <a:ea typeface="Calibri"/>
                <a:cs typeface="Calibri"/>
                <a:sym typeface="Calibri"/>
              </a:rPr>
              <a:t/>
            </a:r>
            <a:br>
              <a:rPr lang="it-IT" sz="1800" b="1">
                <a:latin typeface="Calibri"/>
                <a:ea typeface="Calibri"/>
                <a:cs typeface="Calibri"/>
                <a:sym typeface="Calibri"/>
              </a:rPr>
            </a:br>
            <a:endParaRPr sz="3200" b="1"/>
          </a:p>
        </p:txBody>
      </p:sp>
      <p:sp>
        <p:nvSpPr>
          <p:cNvPr id="230" name="Google Shape;230;p6"/>
          <p:cNvSpPr txBox="1">
            <a:spLocks noGrp="1"/>
          </p:cNvSpPr>
          <p:nvPr>
            <p:ph type="body" idx="1"/>
          </p:nvPr>
        </p:nvSpPr>
        <p:spPr>
          <a:xfrm>
            <a:off x="5896253" y="605742"/>
            <a:ext cx="5433134" cy="6044440"/>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a:solidFill>
                <a:srgbClr val="074F6A"/>
              </a:solidFill>
              <a:highlight>
                <a:srgbClr val="FFFFFF"/>
              </a:highlight>
              <a:latin typeface="Batang"/>
              <a:ea typeface="Batang"/>
              <a:cs typeface="Batang"/>
              <a:sym typeface="Batang"/>
            </a:endParaRPr>
          </a:p>
          <a:p>
            <a:pPr marL="457200" lvl="0" indent="-228600" algn="ctr" rtl="0">
              <a:lnSpc>
                <a:spcPct val="107000"/>
              </a:lnSpc>
              <a:spcBef>
                <a:spcPts val="1000"/>
              </a:spcBef>
              <a:spcAft>
                <a:spcPts val="0"/>
              </a:spcAft>
              <a:buClr>
                <a:srgbClr val="074F6A"/>
              </a:buClr>
              <a:buSzPts val="1800"/>
              <a:buChar char="•"/>
            </a:pPr>
            <a:r>
              <a:rPr lang="it-IT" sz="1800" i="1">
                <a:solidFill>
                  <a:srgbClr val="074F6A"/>
                </a:solidFill>
                <a:latin typeface="Batang"/>
                <a:ea typeface="Batang"/>
                <a:cs typeface="Batang"/>
                <a:sym typeface="Batang"/>
              </a:rPr>
              <a:t>Fig 2.3 Percentuale di popolazione che non pratica mai o raramente altre attività fisiche al di fuori dello sport, %</a:t>
            </a: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74F6A"/>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a:solidFill>
                <a:srgbClr val="074F6A"/>
              </a:solidFill>
              <a:highlight>
                <a:srgbClr val="FFFFFF"/>
              </a:highlight>
              <a:latin typeface="Batang"/>
              <a:ea typeface="Batang"/>
              <a:cs typeface="Batang"/>
              <a:sym typeface="Batang"/>
            </a:endParaRPr>
          </a:p>
          <a:p>
            <a:pPr marL="457200" lvl="0" indent="-228600" algn="ctr" rtl="0">
              <a:lnSpc>
                <a:spcPct val="107000"/>
              </a:lnSpc>
              <a:spcBef>
                <a:spcPts val="1800"/>
              </a:spcBef>
              <a:spcAft>
                <a:spcPts val="0"/>
              </a:spcAft>
              <a:buClr>
                <a:srgbClr val="074F6A"/>
              </a:buClr>
              <a:buSzPts val="1800"/>
              <a:buChar char="•"/>
            </a:pPr>
            <a:r>
              <a:rPr lang="it-IT" sz="1800">
                <a:solidFill>
                  <a:srgbClr val="074F6A"/>
                </a:solidFill>
                <a:highlight>
                  <a:srgbClr val="FFFFFF"/>
                </a:highlight>
                <a:latin typeface="Batang"/>
                <a:ea typeface="Batang"/>
                <a:cs typeface="Batang"/>
                <a:sym typeface="Batang"/>
              </a:rPr>
              <a:t>Fonte: Speciale Eurobarometro 525, 2022</a:t>
            </a:r>
            <a:endParaRPr sz="1800">
              <a:solidFill>
                <a:srgbClr val="074F6A"/>
              </a:solidFill>
              <a:latin typeface="Calibri"/>
              <a:ea typeface="Calibri"/>
              <a:cs typeface="Calibri"/>
              <a:sym typeface="Calibri"/>
            </a:endParaRPr>
          </a:p>
        </p:txBody>
      </p:sp>
      <p:sp>
        <p:nvSpPr>
          <p:cNvPr id="231" name="Google Shape;231;p6"/>
          <p:cNvSpPr/>
          <p:nvPr/>
        </p:nvSpPr>
        <p:spPr>
          <a:xfrm>
            <a:off x="4404626" y="1031184"/>
            <a:ext cx="1491600" cy="468000"/>
          </a:xfrm>
          <a:prstGeom prst="leftRightArrow">
            <a:avLst>
              <a:gd name="adj1" fmla="val 50000"/>
              <a:gd name="adj2" fmla="val 50000"/>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2" name="Google Shape;232;p6" descr="A graph of green and black bars&#10;&#10;Description automatically generated with medium confidence"/>
          <p:cNvPicPr preferRelativeResize="0"/>
          <p:nvPr/>
        </p:nvPicPr>
        <p:blipFill rotWithShape="1">
          <a:blip r:embed="rId3">
            <a:alphaModFix/>
          </a:blip>
          <a:srcRect/>
          <a:stretch/>
        </p:blipFill>
        <p:spPr>
          <a:xfrm>
            <a:off x="5184355" y="1873662"/>
            <a:ext cx="6514811" cy="391575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
          <p:cNvSpPr txBox="1">
            <a:spLocks noGrp="1"/>
          </p:cNvSpPr>
          <p:nvPr>
            <p:ph type="title"/>
          </p:nvPr>
        </p:nvSpPr>
        <p:spPr>
          <a:xfrm>
            <a:off x="478575" y="1943775"/>
            <a:ext cx="8877900" cy="4096800"/>
          </a:xfrm>
          <a:prstGeom prst="rect">
            <a:avLst/>
          </a:prstGeom>
          <a:noFill/>
          <a:ln w="952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285750" lvl="0" indent="-285750" algn="l" rtl="0">
              <a:lnSpc>
                <a:spcPct val="90000"/>
              </a:lnSpc>
              <a:spcBef>
                <a:spcPts val="0"/>
              </a:spcBef>
              <a:spcAft>
                <a:spcPts val="0"/>
              </a:spcAft>
              <a:buClr>
                <a:srgbClr val="000000"/>
              </a:buClr>
              <a:buSzPts val="2000"/>
              <a:buFont typeface="Noto Sans Symbols"/>
              <a:buChar char="❑"/>
            </a:pPr>
            <a:endParaRPr sz="1600" dirty="0">
              <a:solidFill>
                <a:srgbClr val="000000"/>
              </a:solidFill>
              <a:latin typeface="Batang"/>
              <a:ea typeface="Batang"/>
              <a:cs typeface="Batang"/>
              <a:sym typeface="Batang"/>
            </a:endParaRPr>
          </a:p>
          <a:p>
            <a:pPr marL="0" lvl="0" indent="0" algn="l" rtl="0">
              <a:lnSpc>
                <a:spcPct val="90000"/>
              </a:lnSpc>
              <a:spcBef>
                <a:spcPts val="0"/>
              </a:spcBef>
              <a:spcAft>
                <a:spcPts val="0"/>
              </a:spcAft>
              <a:buNone/>
            </a:pPr>
            <a:r>
              <a:rPr lang="it-IT" sz="1600" dirty="0">
                <a:solidFill>
                  <a:srgbClr val="000000"/>
                </a:solidFill>
                <a:latin typeface="Batang"/>
                <a:ea typeface="Batang"/>
                <a:cs typeface="Batang"/>
                <a:sym typeface="Batang"/>
              </a:rPr>
              <a:t> IMPATTO DI SB: </a:t>
            </a:r>
            <a:r>
              <a:rPr lang="it-IT" sz="1600" dirty="0">
                <a:solidFill>
                  <a:srgbClr val="FF0000"/>
                </a:solidFill>
                <a:latin typeface="Batang"/>
                <a:ea typeface="Batang"/>
                <a:cs typeface="Batang"/>
                <a:sym typeface="Batang"/>
              </a:rPr>
              <a:t>rischio di caduta in depressione e riduzione della capacità di funzionamento</a:t>
            </a:r>
            <a:r>
              <a:rPr lang="it-IT" sz="1600" dirty="0">
                <a:solidFill>
                  <a:srgbClr val="000000"/>
                </a:solidFill>
                <a:latin typeface="Batang"/>
                <a:ea typeface="Batang"/>
                <a:cs typeface="Batang"/>
                <a:sym typeface="Batang"/>
              </a:rPr>
              <a:t/>
            </a:r>
            <a:br>
              <a:rPr lang="it-IT" sz="1600" dirty="0">
                <a:solidFill>
                  <a:srgbClr val="000000"/>
                </a:solidFill>
                <a:latin typeface="Batang"/>
                <a:ea typeface="Batang"/>
                <a:cs typeface="Batang"/>
                <a:sym typeface="Batang"/>
              </a:rPr>
            </a:br>
            <a:r>
              <a:rPr lang="it-IT" sz="1600" dirty="0">
                <a:solidFill>
                  <a:srgbClr val="000000"/>
                </a:solidFill>
                <a:latin typeface="Batang"/>
                <a:ea typeface="Batang"/>
                <a:cs typeface="Batang"/>
                <a:sym typeface="Batang"/>
              </a:rPr>
              <a:t/>
            </a:r>
            <a:br>
              <a:rPr lang="it-IT" sz="1600" dirty="0">
                <a:solidFill>
                  <a:srgbClr val="000000"/>
                </a:solidFill>
                <a:latin typeface="Batang"/>
                <a:ea typeface="Batang"/>
                <a:cs typeface="Batang"/>
                <a:sym typeface="Batang"/>
              </a:rPr>
            </a:br>
            <a:r>
              <a:rPr lang="it-IT" sz="1600" dirty="0">
                <a:solidFill>
                  <a:srgbClr val="000000"/>
                </a:solidFill>
                <a:latin typeface="Batang"/>
                <a:ea typeface="Batang"/>
                <a:cs typeface="Batang"/>
                <a:sym typeface="Batang"/>
              </a:rPr>
              <a:t>- </a:t>
            </a:r>
            <a:r>
              <a:rPr lang="it-IT" sz="1600" dirty="0">
                <a:solidFill>
                  <a:srgbClr val="FF0000"/>
                </a:solidFill>
                <a:latin typeface="Batang"/>
                <a:ea typeface="Batang"/>
                <a:cs typeface="Batang"/>
                <a:sym typeface="Batang"/>
              </a:rPr>
              <a:t>Le cascate </a:t>
            </a:r>
            <a:r>
              <a:rPr lang="it-IT" sz="1600" dirty="0">
                <a:solidFill>
                  <a:srgbClr val="000000"/>
                </a:solidFill>
                <a:latin typeface="Batang"/>
                <a:ea typeface="Batang"/>
                <a:cs typeface="Batang"/>
                <a:sym typeface="Batang"/>
              </a:rPr>
              <a:t>sono le principali cause di mortalità, morbilità e ricovero prematuro in casa di riposo per gli adulti più anziani. </a:t>
            </a:r>
            <a:br>
              <a:rPr lang="it-IT" sz="1600" dirty="0">
                <a:solidFill>
                  <a:srgbClr val="000000"/>
                </a:solidFill>
                <a:latin typeface="Batang"/>
                <a:ea typeface="Batang"/>
                <a:cs typeface="Batang"/>
                <a:sym typeface="Batang"/>
              </a:rPr>
            </a:br>
            <a:r>
              <a:rPr lang="it-IT" sz="1600" dirty="0">
                <a:solidFill>
                  <a:srgbClr val="000000"/>
                </a:solidFill>
                <a:latin typeface="Batang"/>
                <a:ea typeface="Batang"/>
                <a:cs typeface="Batang"/>
                <a:sym typeface="Batang"/>
              </a:rPr>
              <a:t>- </a:t>
            </a:r>
            <a:r>
              <a:rPr lang="it-IT" sz="1600" dirty="0">
                <a:solidFill>
                  <a:srgbClr val="FF0000"/>
                </a:solidFill>
                <a:latin typeface="Batang"/>
                <a:ea typeface="Batang"/>
                <a:cs typeface="Batang"/>
                <a:sym typeface="Batang"/>
              </a:rPr>
              <a:t>Depressione</a:t>
            </a:r>
            <a:r>
              <a:rPr lang="it-IT" sz="1600" dirty="0">
                <a:solidFill>
                  <a:srgbClr val="000000"/>
                </a:solidFill>
                <a:latin typeface="Batang"/>
                <a:ea typeface="Batang"/>
                <a:cs typeface="Batang"/>
                <a:sym typeface="Batang"/>
              </a:rPr>
              <a:t> è più frequente tra gli anziani rispetto all'età adulta a causa della perdita del senso e dello scopo della vita (spesso come conseguenza del pensionamento) e "aumenta il rischio di suicidio, demenza e declino funzionale" (Kanamori et al, 2018). </a:t>
            </a:r>
            <a:br>
              <a:rPr lang="it-IT" sz="1600" dirty="0">
                <a:solidFill>
                  <a:srgbClr val="000000"/>
                </a:solidFill>
                <a:latin typeface="Batang"/>
                <a:ea typeface="Batang"/>
                <a:cs typeface="Batang"/>
                <a:sym typeface="Batang"/>
              </a:rPr>
            </a:br>
            <a:r>
              <a:rPr lang="it-IT" sz="1600" dirty="0">
                <a:solidFill>
                  <a:srgbClr val="000000"/>
                </a:solidFill>
                <a:latin typeface="Batang"/>
                <a:ea typeface="Batang"/>
                <a:cs typeface="Batang"/>
                <a:sym typeface="Batang"/>
              </a:rPr>
              <a:t>- </a:t>
            </a:r>
            <a:r>
              <a:rPr lang="it-IT" sz="1600" dirty="0">
                <a:solidFill>
                  <a:srgbClr val="FF0000"/>
                </a:solidFill>
                <a:latin typeface="Batang"/>
                <a:ea typeface="Batang"/>
                <a:cs typeface="Batang"/>
                <a:sym typeface="Batang"/>
              </a:rPr>
              <a:t>Quasi il 50% degli anziani che risiedono in una casa di riposo presenta un declino funzionale (FD</a:t>
            </a:r>
            <a:r>
              <a:rPr lang="it-IT" sz="1600" dirty="0">
                <a:solidFill>
                  <a:srgbClr val="000000"/>
                </a:solidFill>
                <a:latin typeface="Batang"/>
                <a:ea typeface="Batang"/>
                <a:cs typeface="Batang"/>
                <a:sym typeface="Batang"/>
              </a:rPr>
              <a:t>) nel corso del periodo di istituzionalizzazione (in 1 anno, dal 38,9% al 50,6% dei residenti nello studio ha subito un declino funzionale, Moreno-Martin e.a, 2022).</a:t>
            </a:r>
            <a:br>
              <a:rPr lang="it-IT" sz="1600" dirty="0">
                <a:solidFill>
                  <a:srgbClr val="000000"/>
                </a:solidFill>
                <a:latin typeface="Batang"/>
                <a:ea typeface="Batang"/>
                <a:cs typeface="Batang"/>
                <a:sym typeface="Batang"/>
              </a:rPr>
            </a:br>
            <a:r>
              <a:rPr lang="it-IT" sz="1600" dirty="0">
                <a:solidFill>
                  <a:srgbClr val="000000"/>
                </a:solidFill>
                <a:latin typeface="Batang"/>
                <a:ea typeface="Batang"/>
                <a:cs typeface="Batang"/>
                <a:sym typeface="Batang"/>
              </a:rPr>
              <a:t>- </a:t>
            </a:r>
            <a:r>
              <a:rPr lang="it-IT" sz="1600" b="1" dirty="0">
                <a:solidFill>
                  <a:srgbClr val="FF0000"/>
                </a:solidFill>
                <a:latin typeface="Batang"/>
                <a:ea typeface="Batang"/>
                <a:cs typeface="Batang"/>
                <a:sym typeface="Batang"/>
              </a:rPr>
              <a:t>L'inattività fisica è considerata "il quarto fattore di rischio per la mortalità globale" </a:t>
            </a:r>
            <a:r>
              <a:rPr lang="it-IT" sz="1600" dirty="0">
                <a:solidFill>
                  <a:srgbClr val="000000"/>
                </a:solidFill>
                <a:latin typeface="Batang"/>
                <a:ea typeface="Batang"/>
                <a:cs typeface="Batang"/>
                <a:sym typeface="Batang"/>
              </a:rPr>
              <a:t>"... e un fattore che contribuisce in modo determinante alla disabilità e agli esiti negativi della salute", compresa la fragilità negli anziani (Gomes et al, 2017, p. 72).</a:t>
            </a:r>
            <a:br>
              <a:rPr lang="it-IT" sz="1600" dirty="0">
                <a:solidFill>
                  <a:srgbClr val="000000"/>
                </a:solidFill>
                <a:latin typeface="Batang"/>
                <a:ea typeface="Batang"/>
                <a:cs typeface="Batang"/>
                <a:sym typeface="Batang"/>
              </a:rPr>
            </a:br>
            <a:endParaRPr sz="1600" dirty="0">
              <a:solidFill>
                <a:srgbClr val="000000"/>
              </a:solidFill>
            </a:endParaRPr>
          </a:p>
        </p:txBody>
      </p:sp>
      <p:sp>
        <p:nvSpPr>
          <p:cNvPr id="238" name="Google Shape;238;p7"/>
          <p:cNvSpPr txBox="1"/>
          <p:nvPr/>
        </p:nvSpPr>
        <p:spPr>
          <a:xfrm>
            <a:off x="2336799" y="1161465"/>
            <a:ext cx="8377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rgbClr val="066684"/>
                </a:solidFill>
                <a:latin typeface="Batang"/>
                <a:ea typeface="Batang"/>
                <a:cs typeface="Batang"/>
                <a:sym typeface="Batang"/>
              </a:rPr>
              <a:t>2.3 Impatto del sedentarismo sulla vita degli anziani</a:t>
            </a:r>
            <a:endParaRPr sz="2400" b="1">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8"/>
          <p:cNvSpPr txBox="1">
            <a:spLocks noGrp="1"/>
          </p:cNvSpPr>
          <p:nvPr>
            <p:ph type="title"/>
          </p:nvPr>
        </p:nvSpPr>
        <p:spPr>
          <a:xfrm>
            <a:off x="573024" y="872282"/>
            <a:ext cx="4364736" cy="4410918"/>
          </a:xfrm>
          <a:prstGeom prst="rect">
            <a:avLst/>
          </a:prstGeom>
          <a:noFill/>
          <a:ln>
            <a:noFill/>
          </a:ln>
        </p:spPr>
        <p:txBody>
          <a:bodyPr spcFirstLastPara="1" wrap="square" lIns="91425" tIns="45700" rIns="91425" bIns="45700" anchor="ctr" anchorCtr="0">
            <a:normAutofit/>
          </a:bodyPr>
          <a:lstStyle/>
          <a:p>
            <a:pPr marL="285750" lvl="0" indent="-285750" algn="l" rtl="0">
              <a:lnSpc>
                <a:spcPct val="90000"/>
              </a:lnSpc>
              <a:spcBef>
                <a:spcPts val="0"/>
              </a:spcBef>
              <a:spcAft>
                <a:spcPts val="0"/>
              </a:spcAft>
              <a:buClr>
                <a:schemeClr val="lt1"/>
              </a:buClr>
              <a:buSzPts val="1800"/>
              <a:buFont typeface="Arial"/>
              <a:buChar char="•"/>
            </a:pPr>
            <a:r>
              <a:rPr lang="it-IT" sz="1800">
                <a:latin typeface="Batang"/>
                <a:ea typeface="Batang"/>
                <a:cs typeface="Batang"/>
                <a:sym typeface="Batang"/>
              </a:rPr>
              <a:t>Una meta-analisi della letteratura specifica (altri 94 articoli pertinenti) che analizza le associazioni identificate e suggerite tra SB ed esiti di salute negli anzianiLe associazioni negative sono preponderanti rispetto alle poche associazioni positive che non possono essere spiegate solo dalla SB, intervengono altri fattori di influenza</a:t>
            </a:r>
            <a:endParaRPr sz="3200" b="1" u="sng"/>
          </a:p>
        </p:txBody>
      </p:sp>
      <p:sp>
        <p:nvSpPr>
          <p:cNvPr id="245" name="Google Shape;245;p8"/>
          <p:cNvSpPr txBox="1">
            <a:spLocks noGrp="1"/>
          </p:cNvSpPr>
          <p:nvPr>
            <p:ph type="body" idx="1"/>
          </p:nvPr>
        </p:nvSpPr>
        <p:spPr>
          <a:xfrm>
            <a:off x="5357091" y="683490"/>
            <a:ext cx="5972296" cy="5966691"/>
          </a:xfrm>
          <a:prstGeom prst="rect">
            <a:avLst/>
          </a:prstGeom>
          <a:noFill/>
          <a:ln>
            <a:noFill/>
          </a:ln>
        </p:spPr>
        <p:txBody>
          <a:bodyPr spcFirstLastPara="1" wrap="square" lIns="91425" tIns="45700" rIns="91425" bIns="45700" anchor="t" anchorCtr="0">
            <a:noAutofit/>
          </a:bodyPr>
          <a:lstStyle/>
          <a:p>
            <a:pPr marL="228600" lvl="0" indent="-114300" algn="ctr" rtl="0">
              <a:lnSpc>
                <a:spcPct val="90000"/>
              </a:lnSpc>
              <a:spcBef>
                <a:spcPts val="0"/>
              </a:spcBef>
              <a:spcAft>
                <a:spcPts val="0"/>
              </a:spcAft>
              <a:buClr>
                <a:schemeClr val="dk1"/>
              </a:buClr>
              <a:buSzPts val="1800"/>
              <a:buNone/>
            </a:pPr>
            <a:endParaRPr sz="1800" i="1">
              <a:solidFill>
                <a:srgbClr val="000000"/>
              </a:solidFill>
              <a:highlight>
                <a:srgbClr val="FFFFFF"/>
              </a:highlight>
              <a:latin typeface="Batang"/>
              <a:ea typeface="Batang"/>
              <a:cs typeface="Batang"/>
              <a:sym typeface="Batang"/>
            </a:endParaRPr>
          </a:p>
          <a:p>
            <a:pPr marL="285750" lvl="0" indent="0" algn="ctr" rtl="0">
              <a:lnSpc>
                <a:spcPct val="107000"/>
              </a:lnSpc>
              <a:spcBef>
                <a:spcPts val="1000"/>
              </a:spcBef>
              <a:spcAft>
                <a:spcPts val="0"/>
              </a:spcAft>
              <a:buClr>
                <a:srgbClr val="000000"/>
              </a:buClr>
              <a:buSzPts val="1400"/>
              <a:buNone/>
            </a:pPr>
            <a:r>
              <a:rPr lang="it-IT" sz="1400">
                <a:solidFill>
                  <a:srgbClr val="000000"/>
                </a:solidFill>
                <a:latin typeface="Batang"/>
                <a:ea typeface="Batang"/>
                <a:cs typeface="Batang"/>
                <a:sym typeface="Batang"/>
              </a:rPr>
              <a:t>Figura 2.4. Panoramica delle associazioni tra SB e componenti della salute apud.  Wullems e colleghi, 2016, p.557</a:t>
            </a:r>
            <a:endParaRPr sz="1800" i="1">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i="1">
              <a:solidFill>
                <a:srgbClr val="000000"/>
              </a:solidFill>
              <a:latin typeface="Batang"/>
              <a:ea typeface="Batang"/>
              <a:cs typeface="Batang"/>
              <a:sym typeface="Batang"/>
            </a:endParaRPr>
          </a:p>
          <a:p>
            <a:pPr marL="457200" lvl="0" indent="-114300" algn="ctr" rtl="0">
              <a:lnSpc>
                <a:spcPct val="107000"/>
              </a:lnSpc>
              <a:spcBef>
                <a:spcPts val="1800"/>
              </a:spcBef>
              <a:spcAft>
                <a:spcPts val="0"/>
              </a:spcAft>
              <a:buClr>
                <a:schemeClr val="dk1"/>
              </a:buClr>
              <a:buSzPts val="1800"/>
              <a:buNone/>
            </a:pPr>
            <a:endParaRPr sz="1800">
              <a:solidFill>
                <a:srgbClr val="000000"/>
              </a:solidFill>
              <a:highlight>
                <a:srgbClr val="FFFFFF"/>
              </a:highlight>
              <a:latin typeface="Batang"/>
              <a:ea typeface="Batang"/>
              <a:cs typeface="Batang"/>
              <a:sym typeface="Batang"/>
            </a:endParaRPr>
          </a:p>
        </p:txBody>
      </p:sp>
      <p:pic>
        <p:nvPicPr>
          <p:cNvPr id="246" name="Google Shape;246;p8"/>
          <p:cNvPicPr preferRelativeResize="0"/>
          <p:nvPr/>
        </p:nvPicPr>
        <p:blipFill rotWithShape="1">
          <a:blip r:embed="rId3">
            <a:alphaModFix/>
          </a:blip>
          <a:srcRect l="6275" r="9739"/>
          <a:stretch/>
        </p:blipFill>
        <p:spPr>
          <a:xfrm>
            <a:off x="5196235" y="1854581"/>
            <a:ext cx="6995765" cy="44103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p:tgtEl>
                                          <p:spTgt spid="2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839788" y="365126"/>
            <a:ext cx="10515600" cy="8758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1800"/>
              <a:buFont typeface="Batang"/>
              <a:buNone/>
            </a:pPr>
            <a:r>
              <a:rPr lang="it-IT" sz="1800" b="1">
                <a:solidFill>
                  <a:schemeClr val="accent4"/>
                </a:solidFill>
                <a:latin typeface="Batang"/>
                <a:ea typeface="Batang"/>
                <a:cs typeface="Batang"/>
                <a:sym typeface="Batang"/>
              </a:rPr>
              <a:t>Dettaglio delle associazioni identificate tra SB ed esiti di salute dalla letteratura generale</a:t>
            </a:r>
            <a:endParaRPr sz="4000" b="1">
              <a:solidFill>
                <a:schemeClr val="accent4"/>
              </a:solidFill>
              <a:latin typeface="Batang"/>
              <a:ea typeface="Batang"/>
              <a:cs typeface="Batang"/>
              <a:sym typeface="Batang"/>
            </a:endParaRPr>
          </a:p>
        </p:txBody>
      </p:sp>
      <p:sp>
        <p:nvSpPr>
          <p:cNvPr id="253" name="Google Shape;253;p9"/>
          <p:cNvSpPr txBox="1">
            <a:spLocks noGrp="1"/>
          </p:cNvSpPr>
          <p:nvPr>
            <p:ph type="body" idx="1"/>
          </p:nvPr>
        </p:nvSpPr>
        <p:spPr>
          <a:xfrm>
            <a:off x="819491" y="1918972"/>
            <a:ext cx="5092083" cy="6606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400"/>
              <a:buNone/>
            </a:pPr>
            <a:r>
              <a:rPr lang="it-IT">
                <a:solidFill>
                  <a:schemeClr val="lt1"/>
                </a:solidFill>
              </a:rPr>
              <a:t>Psychological age </a:t>
            </a:r>
            <a:endParaRPr/>
          </a:p>
        </p:txBody>
      </p:sp>
      <p:sp>
        <p:nvSpPr>
          <p:cNvPr id="254" name="Google Shape;254;p9"/>
          <p:cNvSpPr txBox="1">
            <a:spLocks noGrp="1"/>
          </p:cNvSpPr>
          <p:nvPr>
            <p:ph type="body" idx="3"/>
          </p:nvPr>
        </p:nvSpPr>
        <p:spPr>
          <a:xfrm>
            <a:off x="1576574" y="2579652"/>
            <a:ext cx="5092083" cy="33636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it-IT">
                <a:solidFill>
                  <a:schemeClr val="lt1"/>
                </a:solidFill>
              </a:rPr>
              <a:t>ctors that can accelerate aging process</a:t>
            </a:r>
            <a:endParaRPr>
              <a:solidFill>
                <a:schemeClr val="lt1"/>
              </a:solidFill>
            </a:endParaRPr>
          </a:p>
        </p:txBody>
      </p:sp>
      <p:sp>
        <p:nvSpPr>
          <p:cNvPr id="255" name="Google Shape;255;p9"/>
          <p:cNvSpPr txBox="1">
            <a:spLocks noGrp="1"/>
          </p:cNvSpPr>
          <p:nvPr>
            <p:ph type="body" idx="4"/>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lt1"/>
              </a:buClr>
              <a:buSzPts val="2800"/>
              <a:buFont typeface="Arial"/>
              <a:buChar char="•"/>
            </a:pPr>
            <a:r>
              <a:rPr lang="it-IT">
                <a:solidFill>
                  <a:schemeClr val="lt1"/>
                </a:solidFill>
              </a:rPr>
              <a:t>Behaviour regardless of chronological age</a:t>
            </a:r>
            <a:endParaRPr>
              <a:solidFill>
                <a:schemeClr val="lt1"/>
              </a:solidFill>
            </a:endParaRPr>
          </a:p>
        </p:txBody>
      </p:sp>
      <p:grpSp>
        <p:nvGrpSpPr>
          <p:cNvPr id="256" name="Google Shape;256;p9"/>
          <p:cNvGrpSpPr/>
          <p:nvPr/>
        </p:nvGrpSpPr>
        <p:grpSpPr>
          <a:xfrm>
            <a:off x="1638570" y="991295"/>
            <a:ext cx="8101738" cy="5363485"/>
            <a:chOff x="428606" y="2927"/>
            <a:chExt cx="8101738" cy="5363485"/>
          </a:xfrm>
        </p:grpSpPr>
        <p:sp>
          <p:nvSpPr>
            <p:cNvPr id="257" name="Google Shape;257;p9"/>
            <p:cNvSpPr/>
            <p:nvPr/>
          </p:nvSpPr>
          <p:spPr>
            <a:xfrm>
              <a:off x="428606" y="2004545"/>
              <a:ext cx="1317659" cy="658829"/>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txBox="1"/>
            <p:nvPr/>
          </p:nvSpPr>
          <p:spPr>
            <a:xfrm>
              <a:off x="447902" y="2023841"/>
              <a:ext cx="1279067" cy="62023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it-IT" sz="2000">
                  <a:solidFill>
                    <a:schemeClr val="lt1"/>
                  </a:solidFill>
                  <a:latin typeface="Arial"/>
                  <a:ea typeface="Arial"/>
                  <a:cs typeface="Arial"/>
                  <a:sym typeface="Arial"/>
                </a:rPr>
                <a:t>SB</a:t>
              </a:r>
              <a:endParaRPr/>
            </a:p>
          </p:txBody>
        </p:sp>
        <p:sp>
          <p:nvSpPr>
            <p:cNvPr id="259" name="Google Shape;259;p9"/>
            <p:cNvSpPr/>
            <p:nvPr/>
          </p:nvSpPr>
          <p:spPr>
            <a:xfrm rot="-3297959">
              <a:off x="1318660" y="1500998"/>
              <a:ext cx="2007834" cy="218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txBox="1"/>
            <p:nvPr/>
          </p:nvSpPr>
          <p:spPr>
            <a:xfrm rot="-3297959">
              <a:off x="2272382" y="1461745"/>
              <a:ext cx="100391" cy="10039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700">
                <a:solidFill>
                  <a:schemeClr val="dk1"/>
                </a:solidFill>
                <a:latin typeface="Arial"/>
                <a:ea typeface="Arial"/>
                <a:cs typeface="Arial"/>
                <a:sym typeface="Arial"/>
              </a:endParaRPr>
            </a:p>
          </p:txBody>
        </p:sp>
        <p:sp>
          <p:nvSpPr>
            <p:cNvPr id="261" name="Google Shape;261;p9"/>
            <p:cNvSpPr/>
            <p:nvPr/>
          </p:nvSpPr>
          <p:spPr>
            <a:xfrm>
              <a:off x="2898889" y="119339"/>
              <a:ext cx="1317659" cy="1141165"/>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txBox="1"/>
            <p:nvPr/>
          </p:nvSpPr>
          <p:spPr>
            <a:xfrm>
              <a:off x="2932313" y="152763"/>
              <a:ext cx="1250811" cy="107431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000">
                  <a:solidFill>
                    <a:schemeClr val="lt1"/>
                  </a:solidFill>
                  <a:latin typeface="Arial"/>
                  <a:ea typeface="Arial"/>
                  <a:cs typeface="Arial"/>
                  <a:sym typeface="Arial"/>
                </a:rPr>
                <a:t>La SB è inversamente associata alle prestazioni cognitive, alla vitalità, alla socievolezza e alla health</a:t>
              </a:r>
              <a:endParaRPr sz="1000">
                <a:solidFill>
                  <a:schemeClr val="lt1"/>
                </a:solidFill>
                <a:latin typeface="Arial"/>
                <a:ea typeface="Arial"/>
                <a:cs typeface="Arial"/>
                <a:sym typeface="Arial"/>
              </a:endParaRPr>
            </a:p>
          </p:txBody>
        </p:sp>
        <p:sp>
          <p:nvSpPr>
            <p:cNvPr id="263" name="Google Shape;263;p9"/>
            <p:cNvSpPr/>
            <p:nvPr/>
          </p:nvSpPr>
          <p:spPr>
            <a:xfrm rot="-959660">
              <a:off x="4191431" y="500189"/>
              <a:ext cx="1297731" cy="218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txBox="1"/>
            <p:nvPr/>
          </p:nvSpPr>
          <p:spPr>
            <a:xfrm rot="-959660">
              <a:off x="4807853" y="478689"/>
              <a:ext cx="64886" cy="6488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265" name="Google Shape;265;p9"/>
            <p:cNvSpPr/>
            <p:nvPr/>
          </p:nvSpPr>
          <p:spPr>
            <a:xfrm>
              <a:off x="5464044" y="2927"/>
              <a:ext cx="3066300" cy="658829"/>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txBox="1"/>
            <p:nvPr/>
          </p:nvSpPr>
          <p:spPr>
            <a:xfrm>
              <a:off x="5483340" y="22223"/>
              <a:ext cx="3027708" cy="620237"/>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it-IT" sz="1000">
                  <a:solidFill>
                    <a:schemeClr val="lt1"/>
                  </a:solidFill>
                  <a:latin typeface="Arial"/>
                  <a:ea typeface="Arial"/>
                  <a:cs typeface="Arial"/>
                  <a:sym typeface="Arial"/>
                </a:rPr>
                <a:t>Gli anziani non sedentari mostrano indicatori più bassi di depressione e demenza - prove da uno studio su 869 soggetti (Benedetti et al., 2008)</a:t>
              </a:r>
              <a:endParaRPr sz="1000">
                <a:solidFill>
                  <a:schemeClr val="lt1"/>
                </a:solidFill>
                <a:latin typeface="Arial"/>
                <a:ea typeface="Arial"/>
                <a:cs typeface="Arial"/>
                <a:sym typeface="Arial"/>
              </a:endParaRPr>
            </a:p>
          </p:txBody>
        </p:sp>
        <p:sp>
          <p:nvSpPr>
            <p:cNvPr id="267" name="Google Shape;267;p9"/>
            <p:cNvSpPr/>
            <p:nvPr/>
          </p:nvSpPr>
          <p:spPr>
            <a:xfrm rot="1067461">
              <a:off x="4184044" y="886659"/>
              <a:ext cx="1359400" cy="218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txBox="1"/>
            <p:nvPr/>
          </p:nvSpPr>
          <p:spPr>
            <a:xfrm rot="1067461">
              <a:off x="4829759" y="863617"/>
              <a:ext cx="67970" cy="6797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269" name="Google Shape;269;p9"/>
            <p:cNvSpPr/>
            <p:nvPr/>
          </p:nvSpPr>
          <p:spPr>
            <a:xfrm>
              <a:off x="5510939" y="775866"/>
              <a:ext cx="3017849" cy="658829"/>
            </a:xfrm>
            <a:prstGeom prst="roundRect">
              <a:avLst>
                <a:gd name="adj" fmla="val 10000"/>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txBox="1"/>
            <p:nvPr/>
          </p:nvSpPr>
          <p:spPr>
            <a:xfrm>
              <a:off x="5530235" y="795162"/>
              <a:ext cx="2979257" cy="620237"/>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it-IT" sz="1000">
                  <a:solidFill>
                    <a:schemeClr val="lt1"/>
                  </a:solidFill>
                  <a:latin typeface="Arial"/>
                  <a:ea typeface="Arial"/>
                  <a:cs typeface="Arial"/>
                  <a:sym typeface="Arial"/>
                </a:rPr>
                <a:t>“"L'attività fisica è in grado di ridurre e/o ritardare i rischi di demenza, anche se non si può affermare che l'attività fisica eviti la demenza" (idem)</a:t>
              </a:r>
              <a:endParaRPr sz="1000">
                <a:solidFill>
                  <a:schemeClr val="lt1"/>
                </a:solidFill>
                <a:latin typeface="Arial"/>
                <a:ea typeface="Arial"/>
                <a:cs typeface="Arial"/>
                <a:sym typeface="Arial"/>
              </a:endParaRPr>
            </a:p>
          </p:txBody>
        </p:sp>
        <p:sp>
          <p:nvSpPr>
            <p:cNvPr id="271" name="Google Shape;271;p9"/>
            <p:cNvSpPr/>
            <p:nvPr/>
          </p:nvSpPr>
          <p:spPr>
            <a:xfrm rot="-1323590">
              <a:off x="1701283" y="2092240"/>
              <a:ext cx="1228925" cy="218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txBox="1"/>
            <p:nvPr/>
          </p:nvSpPr>
          <p:spPr>
            <a:xfrm rot="-1323590">
              <a:off x="2285023" y="2072460"/>
              <a:ext cx="61446" cy="614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273" name="Google Shape;273;p9"/>
            <p:cNvSpPr/>
            <p:nvPr/>
          </p:nvSpPr>
          <p:spPr>
            <a:xfrm>
              <a:off x="2885225" y="1542991"/>
              <a:ext cx="1317659" cy="658829"/>
            </a:xfrm>
            <a:prstGeom prst="roundRect">
              <a:avLst>
                <a:gd name="adj" fmla="val 10000"/>
              </a:avLst>
            </a:prstGeom>
            <a:solidFill>
              <a:srgbClr val="F6C5A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txBox="1"/>
            <p:nvPr/>
          </p:nvSpPr>
          <p:spPr>
            <a:xfrm>
              <a:off x="2904521" y="1562287"/>
              <a:ext cx="1279067" cy="62023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200">
                  <a:solidFill>
                    <a:schemeClr val="lt1"/>
                  </a:solidFill>
                  <a:latin typeface="Arial"/>
                  <a:ea typeface="Arial"/>
                  <a:cs typeface="Arial"/>
                  <a:sym typeface="Arial"/>
                </a:rPr>
                <a:t>Dipendenza funzionale</a:t>
              </a:r>
              <a:endParaRPr sz="1200">
                <a:solidFill>
                  <a:schemeClr val="lt1"/>
                </a:solidFill>
                <a:latin typeface="Arial"/>
                <a:ea typeface="Arial"/>
                <a:cs typeface="Arial"/>
                <a:sym typeface="Arial"/>
              </a:endParaRPr>
            </a:p>
          </p:txBody>
        </p:sp>
        <p:sp>
          <p:nvSpPr>
            <p:cNvPr id="275" name="Google Shape;275;p9"/>
            <p:cNvSpPr/>
            <p:nvPr/>
          </p:nvSpPr>
          <p:spPr>
            <a:xfrm rot="510070">
              <a:off x="4194063" y="1980168"/>
              <a:ext cx="1605965" cy="218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txBox="1"/>
            <p:nvPr/>
          </p:nvSpPr>
          <p:spPr>
            <a:xfrm rot="510070">
              <a:off x="4956896" y="1950962"/>
              <a:ext cx="80298" cy="8029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600">
                <a:solidFill>
                  <a:schemeClr val="dk1"/>
                </a:solidFill>
                <a:latin typeface="Arial"/>
                <a:ea typeface="Arial"/>
                <a:cs typeface="Arial"/>
                <a:sym typeface="Arial"/>
              </a:endParaRPr>
            </a:p>
          </p:txBody>
        </p:sp>
        <p:sp>
          <p:nvSpPr>
            <p:cNvPr id="277" name="Google Shape;277;p9"/>
            <p:cNvSpPr/>
            <p:nvPr/>
          </p:nvSpPr>
          <p:spPr>
            <a:xfrm>
              <a:off x="5791206" y="1640706"/>
              <a:ext cx="2469202" cy="938220"/>
            </a:xfrm>
            <a:prstGeom prst="roundRect">
              <a:avLst>
                <a:gd name="adj" fmla="val 10000"/>
              </a:avLst>
            </a:prstGeom>
            <a:solidFill>
              <a:srgbClr val="F6C5A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txBox="1"/>
            <p:nvPr/>
          </p:nvSpPr>
          <p:spPr>
            <a:xfrm>
              <a:off x="5818686" y="1668186"/>
              <a:ext cx="2414242" cy="88326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100">
                  <a:solidFill>
                    <a:schemeClr val="lt1"/>
                  </a:solidFill>
                  <a:latin typeface="Arial"/>
                  <a:ea typeface="Arial"/>
                  <a:cs typeface="Arial"/>
                  <a:sym typeface="Arial"/>
                </a:rPr>
                <a:t>The dependence may occur for older people if they don’t practice PA and if they  weren’t active during their middle age (Dogra and Stathokostas 2012; Marques et al. 2014).</a:t>
              </a:r>
              <a:endParaRPr sz="1100">
                <a:solidFill>
                  <a:schemeClr val="lt1"/>
                </a:solidFill>
                <a:latin typeface="Arial"/>
                <a:ea typeface="Arial"/>
                <a:cs typeface="Arial"/>
                <a:sym typeface="Arial"/>
              </a:endParaRPr>
            </a:p>
          </p:txBody>
        </p:sp>
        <p:sp>
          <p:nvSpPr>
            <p:cNvPr id="279" name="Google Shape;279;p9"/>
            <p:cNvSpPr/>
            <p:nvPr/>
          </p:nvSpPr>
          <p:spPr>
            <a:xfrm rot="1126409">
              <a:off x="1714943" y="2512498"/>
              <a:ext cx="1177531" cy="218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txBox="1"/>
            <p:nvPr/>
          </p:nvSpPr>
          <p:spPr>
            <a:xfrm rot="1126409">
              <a:off x="2274271" y="2494003"/>
              <a:ext cx="58876" cy="588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281" name="Google Shape;281;p9"/>
            <p:cNvSpPr/>
            <p:nvPr/>
          </p:nvSpPr>
          <p:spPr>
            <a:xfrm>
              <a:off x="2861152" y="2383507"/>
              <a:ext cx="1317659" cy="658829"/>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txBox="1"/>
            <p:nvPr/>
          </p:nvSpPr>
          <p:spPr>
            <a:xfrm>
              <a:off x="2880448" y="2402803"/>
              <a:ext cx="1279067" cy="62023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000">
                  <a:solidFill>
                    <a:schemeClr val="lt1"/>
                  </a:solidFill>
                  <a:latin typeface="Arial"/>
                  <a:ea typeface="Arial"/>
                  <a:cs typeface="Arial"/>
                  <a:sym typeface="Arial"/>
                </a:rPr>
                <a:t>Salute muscoloscheletrica-sarcopenia </a:t>
              </a:r>
              <a:endParaRPr sz="1000">
                <a:solidFill>
                  <a:schemeClr val="lt1"/>
                </a:solidFill>
                <a:latin typeface="Arial"/>
                <a:ea typeface="Arial"/>
                <a:cs typeface="Arial"/>
                <a:sym typeface="Arial"/>
              </a:endParaRPr>
            </a:p>
          </p:txBody>
        </p:sp>
        <p:sp>
          <p:nvSpPr>
            <p:cNvPr id="283" name="Google Shape;283;p9"/>
            <p:cNvSpPr/>
            <p:nvPr/>
          </p:nvSpPr>
          <p:spPr>
            <a:xfrm rot="2855342">
              <a:off x="1477187" y="2933260"/>
              <a:ext cx="1653044" cy="218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txBox="1"/>
            <p:nvPr/>
          </p:nvSpPr>
          <p:spPr>
            <a:xfrm rot="2855342">
              <a:off x="2262383" y="2902876"/>
              <a:ext cx="82652" cy="8265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600">
                <a:solidFill>
                  <a:schemeClr val="dk1"/>
                </a:solidFill>
                <a:latin typeface="Arial"/>
                <a:ea typeface="Arial"/>
                <a:cs typeface="Arial"/>
                <a:sym typeface="Arial"/>
              </a:endParaRPr>
            </a:p>
          </p:txBody>
        </p:sp>
        <p:sp>
          <p:nvSpPr>
            <p:cNvPr id="285" name="Google Shape;285;p9"/>
            <p:cNvSpPr/>
            <p:nvPr/>
          </p:nvSpPr>
          <p:spPr>
            <a:xfrm>
              <a:off x="2861152" y="3128077"/>
              <a:ext cx="1317659" cy="852736"/>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p:nvPr/>
          </p:nvSpPr>
          <p:spPr>
            <a:xfrm>
              <a:off x="2886128" y="3153053"/>
              <a:ext cx="1267707" cy="80278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000">
                  <a:solidFill>
                    <a:schemeClr val="lt1"/>
                  </a:solidFill>
                  <a:latin typeface="Arial"/>
                  <a:ea typeface="Arial"/>
                  <a:cs typeface="Arial"/>
                  <a:sym typeface="Arial"/>
                </a:rPr>
                <a:t>Salute delle ossa - riduzione del contenuto minerale osseo e aumento del rischio di </a:t>
              </a:r>
              <a:r>
                <a:rPr lang="it-IT" sz="1000" i="1">
                  <a:solidFill>
                    <a:schemeClr val="lt1"/>
                  </a:solidFill>
                  <a:latin typeface="Arial"/>
                  <a:ea typeface="Arial"/>
                  <a:cs typeface="Arial"/>
                  <a:sym typeface="Arial"/>
                </a:rPr>
                <a:t>osteoporosis</a:t>
              </a:r>
              <a:endParaRPr sz="1000">
                <a:solidFill>
                  <a:schemeClr val="lt1"/>
                </a:solidFill>
                <a:latin typeface="Arial"/>
                <a:ea typeface="Arial"/>
                <a:cs typeface="Arial"/>
                <a:sym typeface="Arial"/>
              </a:endParaRPr>
            </a:p>
          </p:txBody>
        </p:sp>
        <p:sp>
          <p:nvSpPr>
            <p:cNvPr id="287" name="Google Shape;287;p9"/>
            <p:cNvSpPr/>
            <p:nvPr/>
          </p:nvSpPr>
          <p:spPr>
            <a:xfrm rot="-696356">
              <a:off x="4164563" y="3403301"/>
              <a:ext cx="1393803" cy="218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9"/>
            <p:cNvSpPr txBox="1"/>
            <p:nvPr/>
          </p:nvSpPr>
          <p:spPr>
            <a:xfrm rot="-696356">
              <a:off x="4826620" y="3379398"/>
              <a:ext cx="69690" cy="6969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289" name="Google Shape;289;p9"/>
            <p:cNvSpPr/>
            <p:nvPr/>
          </p:nvSpPr>
          <p:spPr>
            <a:xfrm>
              <a:off x="5544118" y="2771759"/>
              <a:ext cx="2613723" cy="1004564"/>
            </a:xfrm>
            <a:prstGeom prst="roundRect">
              <a:avLst>
                <a:gd name="adj" fmla="val 10000"/>
              </a:avLst>
            </a:prstGeom>
            <a:solidFill>
              <a:srgbClr val="92D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txBox="1"/>
            <p:nvPr/>
          </p:nvSpPr>
          <p:spPr>
            <a:xfrm>
              <a:off x="5573541" y="2801182"/>
              <a:ext cx="2554877" cy="94571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000">
                  <a:solidFill>
                    <a:schemeClr val="lt1"/>
                  </a:solidFill>
                  <a:latin typeface="Arial"/>
                  <a:ea typeface="Arial"/>
                  <a:cs typeface="Arial"/>
                  <a:sym typeface="Arial"/>
                </a:rPr>
                <a:t> L'effetto negativo dell'esposizione alla TV per lungo tempo al giorno potrebbe derivare da un minor dispendio energetico corroborato da comportamenti alimentari non salutari durante la visione della TV (Wullems, p. 557).</a:t>
              </a:r>
              <a:endParaRPr sz="1000">
                <a:solidFill>
                  <a:schemeClr val="lt1"/>
                </a:solidFill>
                <a:latin typeface="Arial"/>
                <a:ea typeface="Arial"/>
                <a:cs typeface="Arial"/>
                <a:sym typeface="Arial"/>
              </a:endParaRPr>
            </a:p>
          </p:txBody>
        </p:sp>
        <p:sp>
          <p:nvSpPr>
            <p:cNvPr id="291" name="Google Shape;291;p9"/>
            <p:cNvSpPr/>
            <p:nvPr/>
          </p:nvSpPr>
          <p:spPr>
            <a:xfrm rot="3897852">
              <a:off x="986452" y="3516509"/>
              <a:ext cx="2634513" cy="21885"/>
            </a:xfrm>
            <a:custGeom>
              <a:avLst/>
              <a:gdLst/>
              <a:ahLst/>
              <a:cxnLst/>
              <a:rect l="l" t="t" r="r" b="b"/>
              <a:pathLst>
                <a:path w="120000" h="120000" extrusionOk="0">
                  <a:moveTo>
                    <a:pt x="0" y="59997"/>
                  </a:moveTo>
                  <a:lnTo>
                    <a:pt x="120000" y="59997"/>
                  </a:lnTo>
                </a:path>
              </a:pathLst>
            </a:custGeom>
            <a:noFill/>
            <a:ln w="19050" cap="flat" cmpd="sng">
              <a:solidFill>
                <a:srgbClr val="0D4C6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txBox="1"/>
            <p:nvPr/>
          </p:nvSpPr>
          <p:spPr>
            <a:xfrm rot="3897852">
              <a:off x="2237846" y="3461589"/>
              <a:ext cx="131725" cy="1317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900">
                <a:solidFill>
                  <a:schemeClr val="dk1"/>
                </a:solidFill>
                <a:latin typeface="Arial"/>
                <a:ea typeface="Arial"/>
                <a:cs typeface="Arial"/>
                <a:sym typeface="Arial"/>
              </a:endParaRPr>
            </a:p>
          </p:txBody>
        </p:sp>
        <p:sp>
          <p:nvSpPr>
            <p:cNvPr id="293" name="Google Shape;293;p9"/>
            <p:cNvSpPr/>
            <p:nvPr/>
          </p:nvSpPr>
          <p:spPr>
            <a:xfrm>
              <a:off x="2861152" y="4075475"/>
              <a:ext cx="1317659" cy="1290937"/>
            </a:xfrm>
            <a:prstGeom prst="roundRect">
              <a:avLst>
                <a:gd name="adj" fmla="val 10000"/>
              </a:avLst>
            </a:prstGeom>
            <a:solidFill>
              <a:srgbClr val="C0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txBox="1"/>
            <p:nvPr/>
          </p:nvSpPr>
          <p:spPr>
            <a:xfrm>
              <a:off x="2898962" y="4113285"/>
              <a:ext cx="1242039" cy="1215317"/>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200">
                  <a:solidFill>
                    <a:schemeClr val="lt1"/>
                  </a:solidFill>
                  <a:latin typeface="Arial"/>
                  <a:ea typeface="Arial"/>
                  <a:cs typeface="Arial"/>
                  <a:sym typeface="Arial"/>
                </a:rPr>
                <a:t>Salute cardio-metabolica: obesità, ipertensione, intolleranza al glucosio, ecc. </a:t>
              </a:r>
              <a:endParaRPr sz="1200">
                <a:solidFill>
                  <a:schemeClr val="lt1"/>
                </a:solidFill>
                <a:latin typeface="Arial"/>
                <a:ea typeface="Arial"/>
                <a:cs typeface="Arial"/>
                <a:sym typeface="Arial"/>
              </a:endParaRPr>
            </a:p>
          </p:txBody>
        </p:sp>
        <p:sp>
          <p:nvSpPr>
            <p:cNvPr id="295" name="Google Shape;295;p9"/>
            <p:cNvSpPr/>
            <p:nvPr/>
          </p:nvSpPr>
          <p:spPr>
            <a:xfrm rot="-228564">
              <a:off x="4177338" y="4665681"/>
              <a:ext cx="1334166" cy="21885"/>
            </a:xfrm>
            <a:custGeom>
              <a:avLst/>
              <a:gdLst/>
              <a:ahLst/>
              <a:cxnLst/>
              <a:rect l="l" t="t" r="r" b="b"/>
              <a:pathLst>
                <a:path w="120000" h="120000" extrusionOk="0">
                  <a:moveTo>
                    <a:pt x="0" y="59997"/>
                  </a:moveTo>
                  <a:lnTo>
                    <a:pt x="120000" y="59997"/>
                  </a:lnTo>
                </a:path>
              </a:pathLst>
            </a:custGeom>
            <a:noFill/>
            <a:ln w="19050" cap="flat" cmpd="sng">
              <a:solidFill>
                <a:srgbClr val="1056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txBox="1"/>
            <p:nvPr/>
          </p:nvSpPr>
          <p:spPr>
            <a:xfrm rot="-228564">
              <a:off x="4811067" y="4643270"/>
              <a:ext cx="66708" cy="667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297" name="Google Shape;297;p9"/>
            <p:cNvSpPr/>
            <p:nvPr/>
          </p:nvSpPr>
          <p:spPr>
            <a:xfrm>
              <a:off x="5510030" y="4135596"/>
              <a:ext cx="2979940" cy="993416"/>
            </a:xfrm>
            <a:prstGeom prst="roundRect">
              <a:avLst>
                <a:gd name="adj" fmla="val 10000"/>
              </a:avLst>
            </a:prstGeom>
            <a:solidFill>
              <a:srgbClr val="C0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txBox="1"/>
            <p:nvPr/>
          </p:nvSpPr>
          <p:spPr>
            <a:xfrm>
              <a:off x="5539126" y="4164692"/>
              <a:ext cx="2921748" cy="9352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it-IT" sz="1000">
                  <a:solidFill>
                    <a:schemeClr val="lt1"/>
                  </a:solidFill>
                  <a:latin typeface="Arial"/>
                  <a:ea typeface="Arial"/>
                  <a:cs typeface="Arial"/>
                  <a:sym typeface="Arial"/>
                </a:rPr>
                <a:t>La visione della TV e l'SB auto-riferito sono positivamente associati a (1) dislipidemia, (2) obesità, (3) ipertensione, (4) intolleranza al glucosio (solo nelle donne) e (5) indice di colesterolo e (6) prevalenza di diabete (apud Wullems, 2016, p 558-561)</a:t>
              </a:r>
              <a:endParaRPr sz="100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1759</Words>
  <Application>Microsoft Office PowerPoint</Application>
  <PresentationFormat>Widescreen</PresentationFormat>
  <Paragraphs>120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Batang</vt:lpstr>
      <vt:lpstr>Open Sans</vt:lpstr>
      <vt:lpstr>Calibri</vt:lpstr>
      <vt:lpstr>Aptos</vt:lpstr>
      <vt:lpstr>Noto Sans Symbols</vt:lpstr>
      <vt:lpstr>Play</vt:lpstr>
      <vt:lpstr>Arial</vt:lpstr>
      <vt:lpstr>Office Theme</vt:lpstr>
      <vt:lpstr>PowerPoint Presentation</vt:lpstr>
      <vt:lpstr>PowerPoint Presentation</vt:lpstr>
      <vt:lpstr>PowerPoint Presentation</vt:lpstr>
      <vt:lpstr>I dati presentati sopra per i quarti paesi delle organizzazioni partner del progetto (Bulgaria, Romania, Italia, Spagna) sono confermati anche nel documento complesso Schede sull'attività fisica, 2018 Il tasso di adulti di età superiore ai 55 anni che non praticano sport o esercizio fisico è ancora più alto di quello degli adulti.</vt:lpstr>
      <vt:lpstr>    La Romania e la Bulgaria hanno tassi di popolazione più elevati per entrambe le categorie analizzate (persone che non praticano mai/ raramente sport o persone che non praticano altre attività fisiche), rispetto all'Italia o alla Spagna..  Il livello più alto di attività fisica sufficiente monitorato negli adulti si registra in Spagna, con il 66% per gli adulti di età compresa tra i 18 e i 69 anni e il 68% per gli anziani di età compresa tra i 60 e i 69 anni (cfr. fig. 2.1), analogamente alla Svezia con il 67% per gli adulti e il 55% per gli anziani. * Situazione simile a livello mondiale: il 27,5% degli adulti statunitensi di 50 anni e oltre (circa 31 milioni di persone) si è dichiarato inattivo.   </vt:lpstr>
      <vt:lpstr>Il tasso di adulti che non praticano mai o raramente altre attività fisiche (al di fuori dello sport) come andare in bicicletta da un luogo all'altro, ballare, fare giardinaggio è generalmente più basso nei 4 Paesi rispetto al tasso di popolazione adulta che pratica sport specifici.  CONCLUSIONE: Questo risultato potrebbe delineare una strategia per combattere lo stile di vita sedentario degli anziani nei 4 Paesi citati, che includa attività fisiche leggere (danza, giardinaggio, ecc.) piuttosto che sport specifici..   </vt:lpstr>
      <vt:lpstr>  IMPATTO DI SB: rischio di caduta in depressione e riduzione della capacità di funzionamento  - Le cascate sono le principali cause di mortalità, morbilità e ricovero prematuro in casa di riposo per gli adulti più anziani.  - Depressione è più frequente tra gli anziani rispetto all'età adulta a causa della perdita del senso e dello scopo della vita (spesso come conseguenza del pensionamento) e "aumenta il rischio di suicidio, demenza e declino funzionale" (Kanamori et al, 2018).  - Quasi il 50% degli anziani che risiedono in una casa di riposo presenta un declino funzionale (FD) nel corso del periodo di istituzionalizzazione (in 1 anno, dal 38,9% al 50,6% dei residenti nello studio ha subito un declino funzionale, Moreno-Martin e.a, 2022). - L'inattività fisica è considerata "il quarto fattore di rischio per la mortalità globale" "... e un fattore che contribuisce in modo determinante alla disabilità e agli esiti negativi della salute", compresa la fragilità negli anziani (Gomes et al, 2017, p. 72). </vt:lpstr>
      <vt:lpstr>Una meta-analisi della letteratura specifica (altri 94 articoli pertinenti) che analizza le associazioni identificate e suggerite tra SB ed esiti di salute negli anzianiLe associazioni negative sono preponderanti rispetto alle poche associazioni positive che non possono essere spiegate solo dalla SB, intervengono altri fattori di influenza</vt:lpstr>
      <vt:lpstr>Dettaglio delle associazioni identificate tra SB ed esiti di salute dalla letteratura generale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Invece delle conclusioni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Maroussia Terrana Euroform RFS</dc:creator>
  <cp:lastModifiedBy>user</cp:lastModifiedBy>
  <cp:revision>1</cp:revision>
  <dcterms:created xsi:type="dcterms:W3CDTF">2023-11-20T16:36:50Z</dcterms:created>
  <dcterms:modified xsi:type="dcterms:W3CDTF">2024-09-04T10:49:54Z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0x010100704A577B069DD443BDB0C16D2EF8AD49</vt:lpwstr>
  </property>
</Properties>
</file>