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Open Sans" panose="020B0606030504020204" pitchFamily="34" charset="0"/>
      <p:regular r:id="rId34"/>
      <p:bold r:id="rId35"/>
      <p:italic r:id="rId36"/>
      <p:boldItalic r:id="rId37"/>
    </p:embeddedFont>
    <p:embeddedFont>
      <p:font typeface="Play"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JKUeIqtnSOvnO9tNFxd/3YtLZ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orica Mire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5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5-17T05:23:33.951" idx="1">
    <p:pos x="10" y="10"/>
    <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UgJnLI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4623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extLst>
      <p:ext uri="{BB962C8B-B14F-4D97-AF65-F5344CB8AC3E}">
        <p14:creationId xmlns:p14="http://schemas.microsoft.com/office/powerpoint/2010/main" val="381355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10</a:t>
            </a:fld>
            <a:endParaRPr/>
          </a:p>
        </p:txBody>
      </p:sp>
    </p:spTree>
    <p:extLst>
      <p:ext uri="{BB962C8B-B14F-4D97-AF65-F5344CB8AC3E}">
        <p14:creationId xmlns:p14="http://schemas.microsoft.com/office/powerpoint/2010/main" val="104255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11</a:t>
            </a:fld>
            <a:endParaRPr/>
          </a:p>
        </p:txBody>
      </p:sp>
    </p:spTree>
    <p:extLst>
      <p:ext uri="{BB962C8B-B14F-4D97-AF65-F5344CB8AC3E}">
        <p14:creationId xmlns:p14="http://schemas.microsoft.com/office/powerpoint/2010/main" val="150458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12</a:t>
            </a:fld>
            <a:endParaRPr/>
          </a:p>
        </p:txBody>
      </p:sp>
    </p:spTree>
    <p:extLst>
      <p:ext uri="{BB962C8B-B14F-4D97-AF65-F5344CB8AC3E}">
        <p14:creationId xmlns:p14="http://schemas.microsoft.com/office/powerpoint/2010/main" val="152679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13</a:t>
            </a:fld>
            <a:endParaRPr/>
          </a:p>
        </p:txBody>
      </p:sp>
    </p:spTree>
    <p:extLst>
      <p:ext uri="{BB962C8B-B14F-4D97-AF65-F5344CB8AC3E}">
        <p14:creationId xmlns:p14="http://schemas.microsoft.com/office/powerpoint/2010/main" val="183527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14</a:t>
            </a:fld>
            <a:endParaRPr/>
          </a:p>
        </p:txBody>
      </p:sp>
    </p:spTree>
    <p:extLst>
      <p:ext uri="{BB962C8B-B14F-4D97-AF65-F5344CB8AC3E}">
        <p14:creationId xmlns:p14="http://schemas.microsoft.com/office/powerpoint/2010/main" val="539416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15</a:t>
            </a:fld>
            <a:endParaRPr/>
          </a:p>
        </p:txBody>
      </p:sp>
    </p:spTree>
    <p:extLst>
      <p:ext uri="{BB962C8B-B14F-4D97-AF65-F5344CB8AC3E}">
        <p14:creationId xmlns:p14="http://schemas.microsoft.com/office/powerpoint/2010/main" val="248226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16</a:t>
            </a:fld>
            <a:endParaRPr/>
          </a:p>
        </p:txBody>
      </p:sp>
    </p:spTree>
    <p:extLst>
      <p:ext uri="{BB962C8B-B14F-4D97-AF65-F5344CB8AC3E}">
        <p14:creationId xmlns:p14="http://schemas.microsoft.com/office/powerpoint/2010/main" val="217565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17</a:t>
            </a:fld>
            <a:endParaRPr/>
          </a:p>
        </p:txBody>
      </p:sp>
    </p:spTree>
    <p:extLst>
      <p:ext uri="{BB962C8B-B14F-4D97-AF65-F5344CB8AC3E}">
        <p14:creationId xmlns:p14="http://schemas.microsoft.com/office/powerpoint/2010/main" val="208878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18</a:t>
            </a:fld>
            <a:endParaRPr/>
          </a:p>
        </p:txBody>
      </p:sp>
    </p:spTree>
    <p:extLst>
      <p:ext uri="{BB962C8B-B14F-4D97-AF65-F5344CB8AC3E}">
        <p14:creationId xmlns:p14="http://schemas.microsoft.com/office/powerpoint/2010/main" val="3253060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19</a:t>
            </a:fld>
            <a:endParaRPr/>
          </a:p>
        </p:txBody>
      </p:sp>
    </p:spTree>
    <p:extLst>
      <p:ext uri="{BB962C8B-B14F-4D97-AF65-F5344CB8AC3E}">
        <p14:creationId xmlns:p14="http://schemas.microsoft.com/office/powerpoint/2010/main" val="385695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extLst>
      <p:ext uri="{BB962C8B-B14F-4D97-AF65-F5344CB8AC3E}">
        <p14:creationId xmlns:p14="http://schemas.microsoft.com/office/powerpoint/2010/main" val="833830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20</a:t>
            </a:fld>
            <a:endParaRPr/>
          </a:p>
        </p:txBody>
      </p:sp>
    </p:spTree>
    <p:extLst>
      <p:ext uri="{BB962C8B-B14F-4D97-AF65-F5344CB8AC3E}">
        <p14:creationId xmlns:p14="http://schemas.microsoft.com/office/powerpoint/2010/main" val="106038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21</a:t>
            </a:fld>
            <a:endParaRPr/>
          </a:p>
        </p:txBody>
      </p:sp>
    </p:spTree>
    <p:extLst>
      <p:ext uri="{BB962C8B-B14F-4D97-AF65-F5344CB8AC3E}">
        <p14:creationId xmlns:p14="http://schemas.microsoft.com/office/powerpoint/2010/main" val="3245420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22</a:t>
            </a:fld>
            <a:endParaRPr/>
          </a:p>
        </p:txBody>
      </p:sp>
    </p:spTree>
    <p:extLst>
      <p:ext uri="{BB962C8B-B14F-4D97-AF65-F5344CB8AC3E}">
        <p14:creationId xmlns:p14="http://schemas.microsoft.com/office/powerpoint/2010/main" val="140496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23</a:t>
            </a:fld>
            <a:endParaRPr/>
          </a:p>
        </p:txBody>
      </p:sp>
    </p:spTree>
    <p:extLst>
      <p:ext uri="{BB962C8B-B14F-4D97-AF65-F5344CB8AC3E}">
        <p14:creationId xmlns:p14="http://schemas.microsoft.com/office/powerpoint/2010/main" val="334897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24</a:t>
            </a:fld>
            <a:endParaRPr/>
          </a:p>
        </p:txBody>
      </p:sp>
    </p:spTree>
    <p:extLst>
      <p:ext uri="{BB962C8B-B14F-4D97-AF65-F5344CB8AC3E}">
        <p14:creationId xmlns:p14="http://schemas.microsoft.com/office/powerpoint/2010/main" val="3142901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25</a:t>
            </a:fld>
            <a:endParaRPr/>
          </a:p>
        </p:txBody>
      </p:sp>
    </p:spTree>
    <p:extLst>
      <p:ext uri="{BB962C8B-B14F-4D97-AF65-F5344CB8AC3E}">
        <p14:creationId xmlns:p14="http://schemas.microsoft.com/office/powerpoint/2010/main" val="1519654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26</a:t>
            </a:fld>
            <a:endParaRPr/>
          </a:p>
        </p:txBody>
      </p:sp>
    </p:spTree>
    <p:extLst>
      <p:ext uri="{BB962C8B-B14F-4D97-AF65-F5344CB8AC3E}">
        <p14:creationId xmlns:p14="http://schemas.microsoft.com/office/powerpoint/2010/main" val="3985383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27</a:t>
            </a:fld>
            <a:endParaRPr/>
          </a:p>
        </p:txBody>
      </p:sp>
    </p:spTree>
    <p:extLst>
      <p:ext uri="{BB962C8B-B14F-4D97-AF65-F5344CB8AC3E}">
        <p14:creationId xmlns:p14="http://schemas.microsoft.com/office/powerpoint/2010/main" val="129537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28</a:t>
            </a:fld>
            <a:endParaRPr/>
          </a:p>
        </p:txBody>
      </p:sp>
    </p:spTree>
    <p:extLst>
      <p:ext uri="{BB962C8B-B14F-4D97-AF65-F5344CB8AC3E}">
        <p14:creationId xmlns:p14="http://schemas.microsoft.com/office/powerpoint/2010/main" val="712830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29</a:t>
            </a:fld>
            <a:endParaRPr/>
          </a:p>
        </p:txBody>
      </p:sp>
    </p:spTree>
    <p:extLst>
      <p:ext uri="{BB962C8B-B14F-4D97-AF65-F5344CB8AC3E}">
        <p14:creationId xmlns:p14="http://schemas.microsoft.com/office/powerpoint/2010/main" val="277348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extLst>
      <p:ext uri="{BB962C8B-B14F-4D97-AF65-F5344CB8AC3E}">
        <p14:creationId xmlns:p14="http://schemas.microsoft.com/office/powerpoint/2010/main" val="3499799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30</a:t>
            </a:fld>
            <a:endParaRPr/>
          </a:p>
        </p:txBody>
      </p:sp>
    </p:spTree>
    <p:extLst>
      <p:ext uri="{BB962C8B-B14F-4D97-AF65-F5344CB8AC3E}">
        <p14:creationId xmlns:p14="http://schemas.microsoft.com/office/powerpoint/2010/main" val="2222516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31</a:t>
            </a:fld>
            <a:endParaRPr/>
          </a:p>
        </p:txBody>
      </p:sp>
    </p:spTree>
    <p:extLst>
      <p:ext uri="{BB962C8B-B14F-4D97-AF65-F5344CB8AC3E}">
        <p14:creationId xmlns:p14="http://schemas.microsoft.com/office/powerpoint/2010/main" val="373347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extLst>
      <p:ext uri="{BB962C8B-B14F-4D97-AF65-F5344CB8AC3E}">
        <p14:creationId xmlns:p14="http://schemas.microsoft.com/office/powerpoint/2010/main" val="168466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extLst>
      <p:ext uri="{BB962C8B-B14F-4D97-AF65-F5344CB8AC3E}">
        <p14:creationId xmlns:p14="http://schemas.microsoft.com/office/powerpoint/2010/main" val="376298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extLst>
      <p:ext uri="{BB962C8B-B14F-4D97-AF65-F5344CB8AC3E}">
        <p14:creationId xmlns:p14="http://schemas.microsoft.com/office/powerpoint/2010/main" val="198351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7</a:t>
            </a:fld>
            <a:endParaRPr/>
          </a:p>
        </p:txBody>
      </p:sp>
    </p:spTree>
    <p:extLst>
      <p:ext uri="{BB962C8B-B14F-4D97-AF65-F5344CB8AC3E}">
        <p14:creationId xmlns:p14="http://schemas.microsoft.com/office/powerpoint/2010/main" val="5818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extLst>
      <p:ext uri="{BB962C8B-B14F-4D97-AF65-F5344CB8AC3E}">
        <p14:creationId xmlns:p14="http://schemas.microsoft.com/office/powerpoint/2010/main" val="121548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9</a:t>
            </a:fld>
            <a:endParaRPr/>
          </a:p>
        </p:txBody>
      </p:sp>
    </p:spTree>
    <p:extLst>
      <p:ext uri="{BB962C8B-B14F-4D97-AF65-F5344CB8AC3E}">
        <p14:creationId xmlns:p14="http://schemas.microsoft.com/office/powerpoint/2010/main" val="365272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 cover">
  <p:cSld name="Intro cover">
    <p:spTree>
      <p:nvGrpSpPr>
        <p:cNvPr id="1" name="Shape 24"/>
        <p:cNvGrpSpPr/>
        <p:nvPr/>
      </p:nvGrpSpPr>
      <p:grpSpPr>
        <a:xfrm>
          <a:off x="0" y="0"/>
          <a:ext cx="0" cy="0"/>
          <a:chOff x="0" y="0"/>
          <a:chExt cx="0" cy="0"/>
        </a:xfrm>
      </p:grpSpPr>
      <p:sp>
        <p:nvSpPr>
          <p:cNvPr id="25" name="Google Shape;25;p33"/>
          <p:cNvSpPr/>
          <p:nvPr/>
        </p:nvSpPr>
        <p:spPr>
          <a:xfrm rot="6866652">
            <a:off x="1721927" y="-4437494"/>
            <a:ext cx="9183179" cy="13577281"/>
          </a:xfrm>
          <a:custGeom>
            <a:avLst/>
            <a:gdLst/>
            <a:ahLst/>
            <a:cxnLst/>
            <a:rect l="l" t="t" r="r" b="b"/>
            <a:pathLst>
              <a:path w="13464022" h="19906484" extrusionOk="0">
                <a:moveTo>
                  <a:pt x="0" y="0"/>
                </a:moveTo>
                <a:lnTo>
                  <a:pt x="13464022" y="0"/>
                </a:lnTo>
                <a:lnTo>
                  <a:pt x="13464022" y="19906484"/>
                </a:lnTo>
                <a:lnTo>
                  <a:pt x="0" y="19906484"/>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33"/>
          <p:cNvSpPr/>
          <p:nvPr/>
        </p:nvSpPr>
        <p:spPr>
          <a:xfrm>
            <a:off x="10414" y="6151028"/>
            <a:ext cx="3171463" cy="706972"/>
          </a:xfrm>
          <a:custGeom>
            <a:avLst/>
            <a:gdLst/>
            <a:ahLst/>
            <a:cxnLst/>
            <a:rect l="l" t="t" r="r" b="b"/>
            <a:pathLst>
              <a:path w="4847341" h="1080553" extrusionOk="0">
                <a:moveTo>
                  <a:pt x="0" y="0"/>
                </a:moveTo>
                <a:lnTo>
                  <a:pt x="4847341" y="0"/>
                </a:lnTo>
                <a:lnTo>
                  <a:pt x="4847341" y="1080554"/>
                </a:lnTo>
                <a:lnTo>
                  <a:pt x="0" y="108055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33"/>
          <p:cNvSpPr txBox="1"/>
          <p:nvPr/>
        </p:nvSpPr>
        <p:spPr>
          <a:xfrm>
            <a:off x="6712611" y="6023068"/>
            <a:ext cx="5479389" cy="962892"/>
          </a:xfrm>
          <a:prstGeom prst="rect">
            <a:avLst/>
          </a:prstGeom>
          <a:noFill/>
          <a:ln>
            <a:noFill/>
          </a:ln>
        </p:spPr>
        <p:txBody>
          <a:bodyPr spcFirstLastPara="1" wrap="square" lIns="0" tIns="0" rIns="0" bIns="0" anchor="t" anchorCtr="0">
            <a:spAutoFit/>
          </a:bodyPr>
          <a:lstStyle/>
          <a:p>
            <a:pPr marL="0" marR="0" lvl="0" indent="0" algn="l" rtl="0">
              <a:lnSpc>
                <a:spcPct val="140500"/>
              </a:lnSpc>
              <a:spcBef>
                <a:spcPts val="0"/>
              </a:spcBef>
              <a:spcAft>
                <a:spcPts val="0"/>
              </a:spcAft>
              <a:buNone/>
            </a:pPr>
            <a:endParaRPr sz="1800">
              <a:solidFill>
                <a:schemeClr val="dk1"/>
              </a:solidFill>
              <a:latin typeface="Arial"/>
              <a:ea typeface="Arial"/>
              <a:cs typeface="Arial"/>
              <a:sym typeface="Arial"/>
            </a:endParaRPr>
          </a:p>
          <a:p>
            <a:pPr marL="0" marR="0" lvl="0" indent="0" algn="l" rtl="0">
              <a:lnSpc>
                <a:spcPct val="140500"/>
              </a:lnSpc>
              <a:spcBef>
                <a:spcPts val="0"/>
              </a:spcBef>
              <a:spcAft>
                <a:spcPts val="0"/>
              </a:spcAft>
              <a:buNone/>
            </a:pPr>
            <a:r>
              <a:rPr lang="it-IT" sz="1800">
                <a:solidFill>
                  <a:srgbClr val="000000"/>
                </a:solidFill>
                <a:latin typeface="Arial"/>
                <a:ea typeface="Arial"/>
                <a:cs typeface="Arial"/>
                <a:sym typeface="Arial"/>
              </a:rPr>
              <a:t>Project №2022-1-RO01-KA220-VET-000089776</a:t>
            </a:r>
            <a:endParaRPr/>
          </a:p>
          <a:p>
            <a:pPr marL="0" marR="0" lvl="0" indent="0" algn="l" rtl="0">
              <a:lnSpc>
                <a:spcPct val="103014"/>
              </a:lnSpc>
              <a:spcBef>
                <a:spcPts val="0"/>
              </a:spcBef>
              <a:spcAft>
                <a:spcPts val="0"/>
              </a:spcAft>
              <a:buNone/>
            </a:pPr>
            <a:endParaRPr sz="2455">
              <a:solidFill>
                <a:srgbClr val="000000"/>
              </a:solidFill>
              <a:latin typeface="Open Sans"/>
              <a:ea typeface="Open Sans"/>
              <a:cs typeface="Open Sans"/>
              <a:sym typeface="Open Sans"/>
            </a:endParaRPr>
          </a:p>
        </p:txBody>
      </p:sp>
      <p:pic>
        <p:nvPicPr>
          <p:cNvPr id="28" name="Google Shape;28;p33"/>
          <p:cNvPicPr preferRelativeResize="0"/>
          <p:nvPr/>
        </p:nvPicPr>
        <p:blipFill rotWithShape="1">
          <a:blip r:embed="rId4">
            <a:alphaModFix/>
          </a:blip>
          <a:srcRect/>
          <a:stretch/>
        </p:blipFill>
        <p:spPr>
          <a:xfrm>
            <a:off x="1596146" y="1349396"/>
            <a:ext cx="4499854" cy="4499854"/>
          </a:xfrm>
          <a:prstGeom prst="rect">
            <a:avLst/>
          </a:prstGeom>
          <a:noFill/>
          <a:ln>
            <a:noFill/>
          </a:ln>
        </p:spPr>
      </p:pic>
      <p:sp>
        <p:nvSpPr>
          <p:cNvPr id="29" name="Google Shape;29;p33"/>
          <p:cNvSpPr txBox="1"/>
          <p:nvPr/>
        </p:nvSpPr>
        <p:spPr>
          <a:xfrm>
            <a:off x="6313516" y="2537494"/>
            <a:ext cx="3657607"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a:solidFill>
                  <a:srgbClr val="000000"/>
                </a:solidFill>
                <a:latin typeface="Play"/>
                <a:ea typeface="Play"/>
                <a:cs typeface="Play"/>
                <a:sym typeface="Play"/>
              </a:rPr>
              <a:t>PHYSICAL EDUCATION OF ELDERS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500"/>
                                        <p:tgtEl>
                                          <p:spTgt spid="25"/>
                                        </p:tgtEl>
                                      </p:cBhvr>
                                    </p:animEffect>
                                  </p:childTnLst>
                                </p:cTn>
                              </p:par>
                              <p:par>
                                <p:cTn id="8" presetID="10" presetClass="entr" presetSubtype="0" fill="hold" nodeType="withEffect">
                                  <p:stCondLst>
                                    <p:cond delay="25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250"/>
                                        <p:tgtEl>
                                          <p:spTgt spid="28"/>
                                        </p:tgtEl>
                                      </p:cBhvr>
                                    </p:animEffect>
                                  </p:childTnLst>
                                </p:cTn>
                              </p:par>
                              <p:par>
                                <p:cTn id="11" presetID="10" presetClass="entr" presetSubtype="0" fill="hold" nodeType="withEffect">
                                  <p:stCondLst>
                                    <p:cond delay="25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5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a:spLocks noGrp="1"/>
          </p:cNvSpPr>
          <p:nvPr>
            <p:ph type="pic" idx="2"/>
          </p:nvPr>
        </p:nvSpPr>
        <p:spPr>
          <a:xfrm>
            <a:off x="5183188" y="987425"/>
            <a:ext cx="6172200" cy="4873625"/>
          </a:xfrm>
          <a:prstGeom prst="rect">
            <a:avLst/>
          </a:prstGeom>
          <a:noFill/>
          <a:ln>
            <a:noFill/>
          </a:ln>
        </p:spPr>
      </p:sp>
      <p:sp>
        <p:nvSpPr>
          <p:cNvPr id="95" name="Google Shape;95;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5"/>
        <p:cNvGrpSpPr/>
        <p:nvPr/>
      </p:nvGrpSpPr>
      <p:grpSpPr>
        <a:xfrm>
          <a:off x="0" y="0"/>
          <a:ext cx="0" cy="0"/>
          <a:chOff x="0" y="0"/>
          <a:chExt cx="0" cy="0"/>
        </a:xfrm>
      </p:grpSpPr>
      <p:sp>
        <p:nvSpPr>
          <p:cNvPr id="106" name="Google Shape;106;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estazione sezione">
  <p:cSld name="Intestazione sezione">
    <p:bg>
      <p:bgPr>
        <a:solidFill>
          <a:schemeClr val="lt2"/>
        </a:solidFill>
        <a:effectLst/>
      </p:bgPr>
    </p:bg>
    <p:spTree>
      <p:nvGrpSpPr>
        <p:cNvPr id="1" name="Shape 111"/>
        <p:cNvGrpSpPr/>
        <p:nvPr/>
      </p:nvGrpSpPr>
      <p:grpSpPr>
        <a:xfrm>
          <a:off x="0" y="0"/>
          <a:ext cx="0" cy="0"/>
          <a:chOff x="0" y="0"/>
          <a:chExt cx="0" cy="0"/>
        </a:xfrm>
      </p:grpSpPr>
      <p:sp>
        <p:nvSpPr>
          <p:cNvPr id="112" name="Google Shape;112;p46"/>
          <p:cNvSpPr/>
          <p:nvPr/>
        </p:nvSpPr>
        <p:spPr>
          <a:xfrm>
            <a:off x="136565" y="131359"/>
            <a:ext cx="11907636" cy="6590991"/>
          </a:xfrm>
          <a:prstGeom prst="rect">
            <a:avLst/>
          </a:pr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6"/>
          <p:cNvSpPr/>
          <p:nvPr/>
        </p:nvSpPr>
        <p:spPr>
          <a:xfrm rot="10800000">
            <a:off x="10517008" y="-196912"/>
            <a:ext cx="2377188" cy="2377188"/>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14" name="Google Shape;114;p46"/>
          <p:cNvSpPr/>
          <p:nvPr/>
        </p:nvSpPr>
        <p:spPr>
          <a:xfrm>
            <a:off x="-335666" y="-314887"/>
            <a:ext cx="1132540" cy="113254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4C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6"/>
          <p:cNvSpPr/>
          <p:nvPr/>
        </p:nvSpPr>
        <p:spPr>
          <a:xfrm>
            <a:off x="10708901" y="1581620"/>
            <a:ext cx="800983" cy="80098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6"/>
          <p:cNvSpPr/>
          <p:nvPr/>
        </p:nvSpPr>
        <p:spPr>
          <a:xfrm>
            <a:off x="8766859" y="5831860"/>
            <a:ext cx="2938743" cy="293874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6"/>
          <p:cNvSpPr txBox="1">
            <a:spLocks noGrp="1"/>
          </p:cNvSpPr>
          <p:nvPr>
            <p:ph type="title"/>
          </p:nvPr>
        </p:nvSpPr>
        <p:spPr>
          <a:xfrm>
            <a:off x="469348" y="2634033"/>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6"/>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9" name="Google Shape;119;p46"/>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20" name="Google Shape;120;p46"/>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ue contenuti">
  <p:cSld name="Due contenuti">
    <p:spTree>
      <p:nvGrpSpPr>
        <p:cNvPr id="1" name="Shape 121"/>
        <p:cNvGrpSpPr/>
        <p:nvPr/>
      </p:nvGrpSpPr>
      <p:grpSpPr>
        <a:xfrm>
          <a:off x="0" y="0"/>
          <a:ext cx="0" cy="0"/>
          <a:chOff x="0" y="0"/>
          <a:chExt cx="0" cy="0"/>
        </a:xfrm>
      </p:grpSpPr>
      <p:sp>
        <p:nvSpPr>
          <p:cNvPr id="122" name="Google Shape;122;p47"/>
          <p:cNvSpPr/>
          <p:nvPr/>
        </p:nvSpPr>
        <p:spPr>
          <a:xfrm>
            <a:off x="-2353534" y="2493183"/>
            <a:ext cx="2868775" cy="2868775"/>
          </a:xfrm>
          <a:custGeom>
            <a:avLst/>
            <a:gdLst/>
            <a:ahLst/>
            <a:cxnLst/>
            <a:rect l="l" t="t" r="r" b="b"/>
            <a:pathLst>
              <a:path w="4305109" h="4305109" extrusionOk="0">
                <a:moveTo>
                  <a:pt x="0" y="0"/>
                </a:moveTo>
                <a:lnTo>
                  <a:pt x="4305109" y="0"/>
                </a:lnTo>
                <a:lnTo>
                  <a:pt x="4305109" y="4305109"/>
                </a:lnTo>
                <a:lnTo>
                  <a:pt x="0" y="4305109"/>
                </a:lnTo>
                <a:lnTo>
                  <a:pt x="0" y="0"/>
                </a:lnTo>
                <a:close/>
              </a:path>
            </a:pathLst>
          </a:custGeom>
          <a:blipFill rotWithShape="1">
            <a:blip r:embed="rId2">
              <a:alphaModFix/>
            </a:blip>
            <a:stretch>
              <a:fillRect/>
            </a:stretch>
          </a:blipFill>
          <a:ln>
            <a:noFill/>
          </a:ln>
        </p:spPr>
      </p:sp>
      <p:sp>
        <p:nvSpPr>
          <p:cNvPr id="123" name="Google Shape;123;p47"/>
          <p:cNvSpPr/>
          <p:nvPr/>
        </p:nvSpPr>
        <p:spPr>
          <a:xfrm>
            <a:off x="11606349" y="-203875"/>
            <a:ext cx="799246" cy="79924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8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7"/>
          <p:cNvSpPr/>
          <p:nvPr/>
        </p:nvSpPr>
        <p:spPr>
          <a:xfrm>
            <a:off x="10539785" y="5589460"/>
            <a:ext cx="2932374" cy="2932373"/>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7"/>
          <p:cNvSpPr txBox="1">
            <a:spLocks noGrp="1"/>
          </p:cNvSpPr>
          <p:nvPr>
            <p:ph type="body" idx="1"/>
          </p:nvPr>
        </p:nvSpPr>
        <p:spPr>
          <a:xfrm>
            <a:off x="819491" y="2762848"/>
            <a:ext cx="5092083" cy="336363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7"/>
          <p:cNvSpPr txBox="1">
            <a:spLocks noGrp="1"/>
          </p:cNvSpPr>
          <p:nvPr>
            <p:ph type="body" idx="2"/>
          </p:nvPr>
        </p:nvSpPr>
        <p:spPr>
          <a:xfrm>
            <a:off x="6230180" y="2793225"/>
            <a:ext cx="5092083" cy="333325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7"/>
          <p:cNvSpPr txBox="1">
            <a:spLocks noGrp="1"/>
          </p:cNvSpPr>
          <p:nvPr>
            <p:ph type="title"/>
          </p:nvPr>
        </p:nvSpPr>
        <p:spPr>
          <a:xfrm>
            <a:off x="469348" y="466344"/>
            <a:ext cx="6739317" cy="158993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7"/>
          <p:cNvSpPr txBox="1">
            <a:spLocks noGrp="1"/>
          </p:cNvSpPr>
          <p:nvPr>
            <p:ph type="body" idx="3"/>
          </p:nvPr>
        </p:nvSpPr>
        <p:spPr>
          <a:xfrm>
            <a:off x="469347" y="2056277"/>
            <a:ext cx="6739317" cy="55375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sz="28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 name="Google Shape;129;p47"/>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30" name="Google Shape;130;p47"/>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mmagine con didascalia">
  <p:cSld name="Immagine con didascalia">
    <p:bg>
      <p:bgPr>
        <a:solidFill>
          <a:schemeClr val="accent5"/>
        </a:solidFill>
        <a:effectLst/>
      </p:bgPr>
    </p:bg>
    <p:spTree>
      <p:nvGrpSpPr>
        <p:cNvPr id="1" name="Shape 131"/>
        <p:cNvGrpSpPr/>
        <p:nvPr/>
      </p:nvGrpSpPr>
      <p:grpSpPr>
        <a:xfrm>
          <a:off x="0" y="0"/>
          <a:ext cx="0" cy="0"/>
          <a:chOff x="0" y="0"/>
          <a:chExt cx="0" cy="0"/>
        </a:xfrm>
      </p:grpSpPr>
      <p:sp>
        <p:nvSpPr>
          <p:cNvPr id="132" name="Google Shape;132;p48"/>
          <p:cNvSpPr/>
          <p:nvPr/>
        </p:nvSpPr>
        <p:spPr>
          <a:xfrm rot="10800000">
            <a:off x="7526012" y="6038738"/>
            <a:ext cx="1563654" cy="1563653"/>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8"/>
          <p:cNvSpPr/>
          <p:nvPr/>
        </p:nvSpPr>
        <p:spPr>
          <a:xfrm rot="10800000">
            <a:off x="10819341" y="-1018708"/>
            <a:ext cx="2926500" cy="292650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8"/>
          <p:cNvSpPr/>
          <p:nvPr/>
        </p:nvSpPr>
        <p:spPr>
          <a:xfrm rot="10800000">
            <a:off x="-563237" y="5564816"/>
            <a:ext cx="2367284" cy="2367284"/>
          </a:xfrm>
          <a:custGeom>
            <a:avLst/>
            <a:gdLst/>
            <a:ahLst/>
            <a:cxnLst/>
            <a:rect l="l" t="t" r="r" b="b"/>
            <a:pathLst>
              <a:path w="3559662" h="3559662" extrusionOk="0">
                <a:moveTo>
                  <a:pt x="0" y="0"/>
                </a:moveTo>
                <a:lnTo>
                  <a:pt x="3559662" y="0"/>
                </a:lnTo>
                <a:lnTo>
                  <a:pt x="3559662" y="3559662"/>
                </a:lnTo>
                <a:lnTo>
                  <a:pt x="0" y="3559662"/>
                </a:lnTo>
                <a:lnTo>
                  <a:pt x="0" y="0"/>
                </a:lnTo>
                <a:close/>
              </a:path>
            </a:pathLst>
          </a:custGeom>
          <a:blipFill rotWithShape="1">
            <a:blip r:embed="rId2">
              <a:alphaModFix/>
            </a:blip>
            <a:stretch>
              <a:fillRect/>
            </a:stretch>
          </a:blipFill>
          <a:ln>
            <a:noFill/>
          </a:ln>
        </p:spPr>
      </p:sp>
      <p:sp>
        <p:nvSpPr>
          <p:cNvPr id="135" name="Google Shape;135;p48"/>
          <p:cNvSpPr>
            <a:spLocks noGrp="1"/>
          </p:cNvSpPr>
          <p:nvPr>
            <p:ph type="pic" idx="2"/>
          </p:nvPr>
        </p:nvSpPr>
        <p:spPr>
          <a:xfrm>
            <a:off x="5183188" y="457201"/>
            <a:ext cx="6172200" cy="5669282"/>
          </a:xfrm>
          <a:prstGeom prst="rect">
            <a:avLst/>
          </a:prstGeom>
          <a:noFill/>
          <a:ln>
            <a:noFill/>
          </a:ln>
        </p:spPr>
      </p:sp>
      <p:sp>
        <p:nvSpPr>
          <p:cNvPr id="136" name="Google Shape;136;p48"/>
          <p:cNvSpPr txBox="1">
            <a:spLocks noGrp="1"/>
          </p:cNvSpPr>
          <p:nvPr>
            <p:ph type="body" idx="1"/>
          </p:nvPr>
        </p:nvSpPr>
        <p:spPr>
          <a:xfrm>
            <a:off x="469348" y="2057400"/>
            <a:ext cx="430267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8"/>
          <p:cNvSpPr txBox="1"/>
          <p:nvPr/>
        </p:nvSpPr>
        <p:spPr>
          <a:xfrm>
            <a:off x="469348" y="457200"/>
            <a:ext cx="4302677" cy="16002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Play"/>
              <a:buNone/>
            </a:pPr>
            <a:r>
              <a:rPr lang="it-IT" sz="3200">
                <a:solidFill>
                  <a:schemeClr val="lt1"/>
                </a:solidFill>
                <a:latin typeface="Play"/>
                <a:ea typeface="Play"/>
                <a:cs typeface="Play"/>
                <a:sym typeface="Play"/>
              </a:rPr>
              <a:t>CLICK TO EDIT MASTER TITLE STYLE</a:t>
            </a:r>
            <a:endParaRPr/>
          </a:p>
        </p:txBody>
      </p:sp>
      <p:pic>
        <p:nvPicPr>
          <p:cNvPr id="138" name="Google Shape;138;p48"/>
          <p:cNvPicPr preferRelativeResize="0"/>
          <p:nvPr/>
        </p:nvPicPr>
        <p:blipFill rotWithShape="1">
          <a:blip r:embed="rId3">
            <a:alphaModFix/>
          </a:blip>
          <a:srcRect/>
          <a:stretch/>
        </p:blipFill>
        <p:spPr>
          <a:xfrm>
            <a:off x="119193" y="6391842"/>
            <a:ext cx="1598370" cy="356616"/>
          </a:xfrm>
          <a:prstGeom prst="rect">
            <a:avLst/>
          </a:prstGeom>
          <a:noFill/>
          <a:ln>
            <a:noFill/>
          </a:ln>
        </p:spPr>
      </p:pic>
      <p:pic>
        <p:nvPicPr>
          <p:cNvPr id="139" name="Google Shape;139;p48"/>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 Column Picture with Caption">
  <p:cSld name="3 Column Picture with Caption">
    <p:spTree>
      <p:nvGrpSpPr>
        <p:cNvPr id="1" name="Shape 140"/>
        <p:cNvGrpSpPr/>
        <p:nvPr/>
      </p:nvGrpSpPr>
      <p:grpSpPr>
        <a:xfrm>
          <a:off x="0" y="0"/>
          <a:ext cx="0" cy="0"/>
          <a:chOff x="0" y="0"/>
          <a:chExt cx="0" cy="0"/>
        </a:xfrm>
      </p:grpSpPr>
      <p:sp>
        <p:nvSpPr>
          <p:cNvPr id="141" name="Google Shape;141;p49"/>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42" name="Google Shape;142;p49"/>
          <p:cNvSpPr>
            <a:spLocks noGrp="1"/>
          </p:cNvSpPr>
          <p:nvPr>
            <p:ph type="pic" idx="2"/>
          </p:nvPr>
        </p:nvSpPr>
        <p:spPr>
          <a:xfrm>
            <a:off x="662537" y="1402903"/>
            <a:ext cx="3284538" cy="3027362"/>
          </a:xfrm>
          <a:prstGeom prst="rect">
            <a:avLst/>
          </a:prstGeom>
          <a:noFill/>
          <a:ln>
            <a:noFill/>
          </a:ln>
        </p:spPr>
      </p:sp>
      <p:sp>
        <p:nvSpPr>
          <p:cNvPr id="143" name="Google Shape;143;p49"/>
          <p:cNvSpPr>
            <a:spLocks noGrp="1"/>
          </p:cNvSpPr>
          <p:nvPr>
            <p:ph type="pic" idx="3"/>
          </p:nvPr>
        </p:nvSpPr>
        <p:spPr>
          <a:xfrm>
            <a:off x="4453731" y="1402903"/>
            <a:ext cx="3284538" cy="3027362"/>
          </a:xfrm>
          <a:prstGeom prst="rect">
            <a:avLst/>
          </a:prstGeom>
          <a:noFill/>
          <a:ln>
            <a:noFill/>
          </a:ln>
        </p:spPr>
      </p:sp>
      <p:sp>
        <p:nvSpPr>
          <p:cNvPr id="144" name="Google Shape;144;p49"/>
          <p:cNvSpPr>
            <a:spLocks noGrp="1"/>
          </p:cNvSpPr>
          <p:nvPr>
            <p:ph type="pic" idx="4"/>
          </p:nvPr>
        </p:nvSpPr>
        <p:spPr>
          <a:xfrm>
            <a:off x="8244925" y="1402903"/>
            <a:ext cx="3284538" cy="3027362"/>
          </a:xfrm>
          <a:prstGeom prst="rect">
            <a:avLst/>
          </a:prstGeom>
          <a:noFill/>
          <a:ln>
            <a:noFill/>
          </a:ln>
        </p:spPr>
      </p:sp>
      <p:sp>
        <p:nvSpPr>
          <p:cNvPr id="145" name="Google Shape;145;p49"/>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9"/>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5"/>
          </p:nvPr>
        </p:nvSpPr>
        <p:spPr>
          <a:xfrm>
            <a:off x="4453731" y="4553951"/>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9"/>
          <p:cNvSpPr txBox="1">
            <a:spLocks noGrp="1"/>
          </p:cNvSpPr>
          <p:nvPr>
            <p:ph type="body" idx="6"/>
          </p:nvPr>
        </p:nvSpPr>
        <p:spPr>
          <a:xfrm>
            <a:off x="8244925" y="4577287"/>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49"/>
          <p:cNvPicPr preferRelativeResize="0"/>
          <p:nvPr/>
        </p:nvPicPr>
        <p:blipFill rotWithShape="1">
          <a:blip r:embed="rId3">
            <a:alphaModFix/>
          </a:blip>
          <a:srcRect/>
          <a:stretch/>
        </p:blipFill>
        <p:spPr>
          <a:xfrm>
            <a:off x="118872" y="6391656"/>
            <a:ext cx="1592010" cy="353780"/>
          </a:xfrm>
          <a:prstGeom prst="rect">
            <a:avLst/>
          </a:prstGeom>
          <a:noFill/>
          <a:ln>
            <a:noFill/>
          </a:ln>
        </p:spPr>
      </p:pic>
      <p:sp>
        <p:nvSpPr>
          <p:cNvPr id="150" name="Google Shape;150;p49"/>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9"/>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49"/>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 Column Graphics with Caption">
  <p:cSld name="3 Column Graphics with Caption">
    <p:spTree>
      <p:nvGrpSpPr>
        <p:cNvPr id="1" name="Shape 153"/>
        <p:cNvGrpSpPr/>
        <p:nvPr/>
      </p:nvGrpSpPr>
      <p:grpSpPr>
        <a:xfrm>
          <a:off x="0" y="0"/>
          <a:ext cx="0" cy="0"/>
          <a:chOff x="0" y="0"/>
          <a:chExt cx="0" cy="0"/>
        </a:xfrm>
      </p:grpSpPr>
      <p:sp>
        <p:nvSpPr>
          <p:cNvPr id="154" name="Google Shape;154;p50"/>
          <p:cNvSpPr/>
          <p:nvPr/>
        </p:nvSpPr>
        <p:spPr>
          <a:xfrm>
            <a:off x="-2034429" y="-526338"/>
            <a:ext cx="2453529" cy="2453529"/>
          </a:xfrm>
          <a:custGeom>
            <a:avLst/>
            <a:gdLst/>
            <a:ahLst/>
            <a:cxnLst/>
            <a:rect l="l" t="t" r="r" b="b"/>
            <a:pathLst>
              <a:path w="3657409" h="3657409" extrusionOk="0">
                <a:moveTo>
                  <a:pt x="0" y="0"/>
                </a:moveTo>
                <a:lnTo>
                  <a:pt x="3657409" y="0"/>
                </a:lnTo>
                <a:lnTo>
                  <a:pt x="3657409" y="3657410"/>
                </a:lnTo>
                <a:lnTo>
                  <a:pt x="0" y="3657410"/>
                </a:lnTo>
                <a:lnTo>
                  <a:pt x="0" y="0"/>
                </a:lnTo>
                <a:close/>
              </a:path>
            </a:pathLst>
          </a:custGeom>
          <a:blipFill rotWithShape="1">
            <a:blip r:embed="rId2">
              <a:alphaModFix/>
            </a:blip>
            <a:stretch>
              <a:fillRect/>
            </a:stretch>
          </a:blipFill>
          <a:ln>
            <a:noFill/>
          </a:ln>
        </p:spPr>
      </p:sp>
      <p:sp>
        <p:nvSpPr>
          <p:cNvPr id="155" name="Google Shape;155;p50"/>
          <p:cNvSpPr/>
          <p:nvPr/>
        </p:nvSpPr>
        <p:spPr>
          <a:xfrm>
            <a:off x="11720535" y="527357"/>
            <a:ext cx="1266258" cy="1266258"/>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0"/>
          <p:cNvSpPr/>
          <p:nvPr/>
        </p:nvSpPr>
        <p:spPr>
          <a:xfrm>
            <a:off x="10504864" y="-1770634"/>
            <a:ext cx="2952056" cy="295205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0"/>
          <p:cNvSpPr txBox="1">
            <a:spLocks noGrp="1"/>
          </p:cNvSpPr>
          <p:nvPr>
            <p:ph type="title"/>
          </p:nvPr>
        </p:nvSpPr>
        <p:spPr>
          <a:xfrm>
            <a:off x="662537" y="527357"/>
            <a:ext cx="8230769" cy="79541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Play"/>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0"/>
          <p:cNvSpPr txBox="1">
            <a:spLocks noGrp="1"/>
          </p:cNvSpPr>
          <p:nvPr>
            <p:ph type="body" idx="1"/>
          </p:nvPr>
        </p:nvSpPr>
        <p:spPr>
          <a:xfrm>
            <a:off x="662537" y="4530616"/>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0"/>
          <p:cNvSpPr>
            <a:spLocks noGrp="1"/>
          </p:cNvSpPr>
          <p:nvPr>
            <p:ph type="dgm" idx="2"/>
          </p:nvPr>
        </p:nvSpPr>
        <p:spPr>
          <a:xfrm>
            <a:off x="662537"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0" name="Google Shape;160;p50"/>
          <p:cNvSpPr>
            <a:spLocks noGrp="1"/>
          </p:cNvSpPr>
          <p:nvPr>
            <p:ph type="dgm" idx="3"/>
          </p:nvPr>
        </p:nvSpPr>
        <p:spPr>
          <a:xfrm>
            <a:off x="4452938"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1" name="Google Shape;161;p50"/>
          <p:cNvSpPr>
            <a:spLocks noGrp="1"/>
          </p:cNvSpPr>
          <p:nvPr>
            <p:ph type="dgm" idx="4"/>
          </p:nvPr>
        </p:nvSpPr>
        <p:spPr>
          <a:xfrm>
            <a:off x="8244926" y="1402901"/>
            <a:ext cx="3284537" cy="303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0"/>
          <p:cNvSpPr txBox="1">
            <a:spLocks noGrp="1"/>
          </p:cNvSpPr>
          <p:nvPr>
            <p:ph type="body" idx="5"/>
          </p:nvPr>
        </p:nvSpPr>
        <p:spPr>
          <a:xfrm>
            <a:off x="4452938"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0"/>
          <p:cNvSpPr txBox="1">
            <a:spLocks noGrp="1"/>
          </p:cNvSpPr>
          <p:nvPr>
            <p:ph type="body" idx="6"/>
          </p:nvPr>
        </p:nvSpPr>
        <p:spPr>
          <a:xfrm>
            <a:off x="8243339" y="4580792"/>
            <a:ext cx="3284538" cy="16787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chemeClr val="accent4"/>
              </a:buClr>
              <a:buSzPts val="1800"/>
              <a:buNone/>
              <a:defRPr sz="1800">
                <a:solidFill>
                  <a:schemeClr val="accent4"/>
                </a:solidFill>
              </a:defRPr>
            </a:lvl2pPr>
            <a:lvl3pPr marL="1371600" lvl="2" indent="-228600" algn="l">
              <a:lnSpc>
                <a:spcPct val="90000"/>
              </a:lnSpc>
              <a:spcBef>
                <a:spcPts val="500"/>
              </a:spcBef>
              <a:spcAft>
                <a:spcPts val="0"/>
              </a:spcAft>
              <a:buClr>
                <a:schemeClr val="accent4"/>
              </a:buClr>
              <a:buSzPts val="1600"/>
              <a:buNone/>
              <a:defRPr sz="1600">
                <a:solidFill>
                  <a:schemeClr val="accent4"/>
                </a:solidFill>
              </a:defRPr>
            </a:lvl3pPr>
            <a:lvl4pPr marL="1828800" lvl="3" indent="-228600" algn="l">
              <a:lnSpc>
                <a:spcPct val="90000"/>
              </a:lnSpc>
              <a:spcBef>
                <a:spcPts val="500"/>
              </a:spcBef>
              <a:spcAft>
                <a:spcPts val="0"/>
              </a:spcAft>
              <a:buClr>
                <a:schemeClr val="accent4"/>
              </a:buClr>
              <a:buSzPts val="1400"/>
              <a:buNone/>
              <a:defRPr sz="1400">
                <a:solidFill>
                  <a:schemeClr val="accent4"/>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4" name="Google Shape;164;p50"/>
          <p:cNvPicPr preferRelativeResize="0"/>
          <p:nvPr/>
        </p:nvPicPr>
        <p:blipFill rotWithShape="1">
          <a:blip r:embed="rId3">
            <a:alphaModFix/>
          </a:blip>
          <a:srcRect/>
          <a:stretch/>
        </p:blipFill>
        <p:spPr>
          <a:xfrm>
            <a:off x="118872" y="6391656"/>
            <a:ext cx="1592010" cy="353780"/>
          </a:xfrm>
          <a:prstGeom prst="rect">
            <a:avLst/>
          </a:prstGeom>
          <a:noFill/>
          <a:ln>
            <a:noFill/>
          </a:ln>
        </p:spPr>
      </p:pic>
      <p:pic>
        <p:nvPicPr>
          <p:cNvPr id="165" name="Google Shape;165;p50"/>
          <p:cNvPicPr preferRelativeResize="0"/>
          <p:nvPr/>
        </p:nvPicPr>
        <p:blipFill rotWithShape="1">
          <a:blip r:embed="rId4">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spTree>
      <p:nvGrpSpPr>
        <p:cNvPr id="1" name="Shape 30"/>
        <p:cNvGrpSpPr/>
        <p:nvPr/>
      </p:nvGrpSpPr>
      <p:grpSpPr>
        <a:xfrm>
          <a:off x="0" y="0"/>
          <a:ext cx="0" cy="0"/>
          <a:chOff x="0" y="0"/>
          <a:chExt cx="0" cy="0"/>
        </a:xfrm>
      </p:grpSpPr>
      <p:sp>
        <p:nvSpPr>
          <p:cNvPr id="31" name="Google Shape;31;p34"/>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
              <a:alphaModFix/>
            </a:blip>
            <a:stretch>
              <a:fillRect/>
            </a:stretch>
          </a:blipFill>
          <a:ln>
            <a:noFill/>
          </a:ln>
        </p:spPr>
      </p:sp>
      <p:sp>
        <p:nvSpPr>
          <p:cNvPr id="32" name="Google Shape;32;p34"/>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4"/>
          <p:cNvGrpSpPr/>
          <p:nvPr/>
        </p:nvGrpSpPr>
        <p:grpSpPr>
          <a:xfrm>
            <a:off x="-380551" y="-774421"/>
            <a:ext cx="2375289" cy="2577455"/>
            <a:chOff x="0" y="0"/>
            <a:chExt cx="4746217" cy="5150176"/>
          </a:xfrm>
        </p:grpSpPr>
        <p:sp>
          <p:nvSpPr>
            <p:cNvPr id="34" name="Google Shape;34;p34"/>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3">
                <a:alphaModFix/>
              </a:blip>
              <a:stretch>
                <a:fillRect/>
              </a:stretch>
            </a:blipFill>
            <a:ln>
              <a:noFill/>
            </a:ln>
          </p:spPr>
        </p:sp>
        <p:sp>
          <p:nvSpPr>
            <p:cNvPr id="35" name="Google Shape;35;p34"/>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4"/>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4"/>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4"/>
          <p:cNvSpPr txBox="1">
            <a:spLocks noGrp="1"/>
          </p:cNvSpPr>
          <p:nvPr>
            <p:ph type="body" idx="1"/>
          </p:nvPr>
        </p:nvSpPr>
        <p:spPr>
          <a:xfrm>
            <a:off x="469348" y="4275427"/>
            <a:ext cx="6739317" cy="179394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34"/>
          <p:cNvPicPr preferRelativeResize="0"/>
          <p:nvPr/>
        </p:nvPicPr>
        <p:blipFill rotWithShape="1">
          <a:blip r:embed="rId4">
            <a:alphaModFix/>
          </a:blip>
          <a:srcRect/>
          <a:stretch/>
        </p:blipFill>
        <p:spPr>
          <a:xfrm>
            <a:off x="118872" y="6391656"/>
            <a:ext cx="1592010" cy="353780"/>
          </a:xfrm>
          <a:prstGeom prst="rect">
            <a:avLst/>
          </a:prstGeom>
          <a:noFill/>
          <a:ln>
            <a:noFill/>
          </a:ln>
        </p:spPr>
      </p:pic>
      <p:pic>
        <p:nvPicPr>
          <p:cNvPr id="41" name="Google Shape;41;p34"/>
          <p:cNvPicPr preferRelativeResize="0"/>
          <p:nvPr/>
        </p:nvPicPr>
        <p:blipFill rotWithShape="1">
          <a:blip r:embed="rId5">
            <a:alphaModFix/>
          </a:blip>
          <a:srcRect/>
          <a:stretch/>
        </p:blipFill>
        <p:spPr>
          <a:xfrm>
            <a:off x="10917936" y="146304"/>
            <a:ext cx="1237595" cy="5913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2"/>
        <p:cNvGrpSpPr/>
        <p:nvPr/>
      </p:nvGrpSpPr>
      <p:grpSpPr>
        <a:xfrm>
          <a:off x="0" y="0"/>
          <a:ext cx="0" cy="0"/>
          <a:chOff x="0" y="0"/>
          <a:chExt cx="0" cy="0"/>
        </a:xfrm>
      </p:grpSpPr>
      <p:sp>
        <p:nvSpPr>
          <p:cNvPr id="43" name="Google Shape;43;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57" name="Google Shape;5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a:t>
            </a:fld>
            <a:endParaRPr/>
          </a:p>
        </p:txBody>
      </p:sp>
      <p:sp>
        <p:nvSpPr>
          <p:cNvPr id="15" name="Google Shape;15;p32"/>
          <p:cNvSpPr/>
          <p:nvPr/>
        </p:nvSpPr>
        <p:spPr>
          <a:xfrm>
            <a:off x="8720454" y="2794301"/>
            <a:ext cx="5158628" cy="5158628"/>
          </a:xfrm>
          <a:custGeom>
            <a:avLst/>
            <a:gdLst/>
            <a:ahLst/>
            <a:cxnLst/>
            <a:rect l="l" t="t" r="r" b="b"/>
            <a:pathLst>
              <a:path w="7730836" h="7730836" extrusionOk="0">
                <a:moveTo>
                  <a:pt x="0" y="0"/>
                </a:moveTo>
                <a:lnTo>
                  <a:pt x="7730836" y="0"/>
                </a:lnTo>
                <a:lnTo>
                  <a:pt x="7730836" y="7730837"/>
                </a:lnTo>
                <a:lnTo>
                  <a:pt x="0" y="7730837"/>
                </a:lnTo>
                <a:lnTo>
                  <a:pt x="0" y="0"/>
                </a:lnTo>
                <a:close/>
              </a:path>
            </a:pathLst>
          </a:custGeom>
          <a:blipFill rotWithShape="1">
            <a:blip r:embed="rId2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16;p32"/>
          <p:cNvSpPr/>
          <p:nvPr/>
        </p:nvSpPr>
        <p:spPr>
          <a:xfrm>
            <a:off x="9864504" y="2087071"/>
            <a:ext cx="1688206" cy="168820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E3F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32"/>
          <p:cNvGrpSpPr/>
          <p:nvPr/>
        </p:nvGrpSpPr>
        <p:grpSpPr>
          <a:xfrm>
            <a:off x="-380551" y="-774421"/>
            <a:ext cx="2375289" cy="2577455"/>
            <a:chOff x="0" y="0"/>
            <a:chExt cx="4746217" cy="5150176"/>
          </a:xfrm>
        </p:grpSpPr>
        <p:sp>
          <p:nvSpPr>
            <p:cNvPr id="18" name="Google Shape;18;p32"/>
            <p:cNvSpPr/>
            <p:nvPr/>
          </p:nvSpPr>
          <p:spPr>
            <a:xfrm rot="10800000">
              <a:off x="0" y="0"/>
              <a:ext cx="4746217" cy="4746217"/>
            </a:xfrm>
            <a:custGeom>
              <a:avLst/>
              <a:gdLst/>
              <a:ahLst/>
              <a:cxnLst/>
              <a:rect l="l" t="t" r="r" b="b"/>
              <a:pathLst>
                <a:path w="4746217" h="4746217" extrusionOk="0">
                  <a:moveTo>
                    <a:pt x="0" y="0"/>
                  </a:moveTo>
                  <a:lnTo>
                    <a:pt x="4746217" y="0"/>
                  </a:lnTo>
                  <a:lnTo>
                    <a:pt x="4746217" y="4746217"/>
                  </a:lnTo>
                  <a:lnTo>
                    <a:pt x="0" y="4746217"/>
                  </a:lnTo>
                  <a:lnTo>
                    <a:pt x="0" y="0"/>
                  </a:lnTo>
                  <a:close/>
                </a:path>
              </a:pathLst>
            </a:custGeom>
            <a:blipFill rotWithShape="1">
              <a:blip r:embed="rId21">
                <a:alphaModFix/>
              </a:blip>
              <a:stretch>
                <a:fillRect/>
              </a:stretch>
            </a:blipFill>
            <a:ln>
              <a:noFill/>
            </a:ln>
          </p:spPr>
        </p:sp>
        <p:sp>
          <p:nvSpPr>
            <p:cNvPr id="19" name="Google Shape;19;p32"/>
            <p:cNvSpPr/>
            <p:nvPr/>
          </p:nvSpPr>
          <p:spPr>
            <a:xfrm>
              <a:off x="383127" y="3550960"/>
              <a:ext cx="1599216" cy="159921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5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2"/>
          <p:cNvSpPr/>
          <p:nvPr/>
        </p:nvSpPr>
        <p:spPr>
          <a:xfrm>
            <a:off x="7772211" y="5234943"/>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p:nvPr/>
        </p:nvSpPr>
        <p:spPr>
          <a:xfrm>
            <a:off x="946164" y="-1828800"/>
            <a:ext cx="2936397" cy="2936396"/>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6B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32"/>
          <p:cNvPicPr preferRelativeResize="0"/>
          <p:nvPr/>
        </p:nvPicPr>
        <p:blipFill rotWithShape="1">
          <a:blip r:embed="rId22">
            <a:alphaModFix/>
          </a:blip>
          <a:srcRect/>
          <a:stretch/>
        </p:blipFill>
        <p:spPr>
          <a:xfrm>
            <a:off x="118872" y="6391656"/>
            <a:ext cx="1592010" cy="353780"/>
          </a:xfrm>
          <a:prstGeom prst="rect">
            <a:avLst/>
          </a:prstGeom>
          <a:noFill/>
          <a:ln>
            <a:noFill/>
          </a:ln>
        </p:spPr>
      </p:pic>
      <p:pic>
        <p:nvPicPr>
          <p:cNvPr id="23" name="Google Shape;23;p32"/>
          <p:cNvPicPr preferRelativeResize="0"/>
          <p:nvPr/>
        </p:nvPicPr>
        <p:blipFill rotWithShape="1">
          <a:blip r:embed="rId23">
            <a:alphaModFix/>
          </a:blip>
          <a:srcRect/>
          <a:stretch/>
        </p:blipFill>
        <p:spPr>
          <a:xfrm>
            <a:off x="10917936" y="146304"/>
            <a:ext cx="1237595" cy="5913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p:nvPr/>
        </p:nvSpPr>
        <p:spPr>
          <a:xfrm>
            <a:off x="861289" y="1828815"/>
            <a:ext cx="9261900" cy="369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nello sviluppo morale</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Attività di volontariato e coinvolgimento nella comunità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Gruppi di discussione etica e dibattiti morali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Partecipazione a programmi di formazione continua </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p:txBody>
      </p:sp>
      <p:sp>
        <p:nvSpPr>
          <p:cNvPr id="237" name="Google Shape;237;p10"/>
          <p:cNvSpPr/>
          <p:nvPr/>
        </p:nvSpPr>
        <p:spPr>
          <a:xfrm>
            <a:off x="970108" y="1828833"/>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8" name="Google Shape;238;p10"/>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1"/>
          <p:cNvSpPr txBox="1"/>
          <p:nvPr/>
        </p:nvSpPr>
        <p:spPr>
          <a:xfrm>
            <a:off x="2650190" y="503197"/>
            <a:ext cx="7398327" cy="88267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      L'attività fisica è un fattore chiave per la costruzione di un'identità positiva nell'invecchiamento.</a:t>
            </a:r>
            <a:endParaRPr sz="2400">
              <a:solidFill>
                <a:srgbClr val="044458"/>
              </a:solidFill>
              <a:latin typeface="Batang"/>
              <a:ea typeface="Batang"/>
              <a:cs typeface="Batang"/>
              <a:sym typeface="Batang"/>
            </a:endParaRPr>
          </a:p>
        </p:txBody>
      </p:sp>
      <p:sp>
        <p:nvSpPr>
          <p:cNvPr id="245" name="Google Shape;245;p11"/>
          <p:cNvSpPr txBox="1"/>
          <p:nvPr/>
        </p:nvSpPr>
        <p:spPr>
          <a:xfrm>
            <a:off x="800095" y="1385875"/>
            <a:ext cx="8346719"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L'attività fisica svolge un ruolo essenziale nella costruzione di un'identità positiva durante l'invecchiamento, contribuendo a mantenere la salute, l'indipendenza e l'autostima. Aiuta a mantenere un peso corporeo sano, a rafforzare il sistema cardiovascolare, i muscoli e le ossa. Aumentando il livello di attività fisica, gli anziani possono ridurre il rischio di malattie croniche come il diabete, le malattie cardiache e l'osteoporosi.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t>
            </a:r>
            <a:r>
              <a:rPr lang="it-IT" sz="1800" u="sng">
                <a:solidFill>
                  <a:schemeClr val="dk1"/>
                </a:solidFill>
                <a:latin typeface="Arial"/>
                <a:ea typeface="Arial"/>
                <a:cs typeface="Arial"/>
                <a:sym typeface="Arial"/>
              </a:rPr>
              <a:t>Una buona salute fisica contribuisce a creare un'identità positiva e una maggiore soddisfazione di vita.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a:stretch/>
        </p:blipFill>
        <p:spPr>
          <a:xfrm>
            <a:off x="2964549" y="5008763"/>
            <a:ext cx="3384804" cy="22565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2"/>
          <p:cNvSpPr txBox="1"/>
          <p:nvPr/>
        </p:nvSpPr>
        <p:spPr>
          <a:xfrm>
            <a:off x="861196" y="1413456"/>
            <a:ext cx="8136300" cy="618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Arial"/>
                <a:ea typeface="Arial"/>
                <a:cs typeface="Arial"/>
                <a:sym typeface="Arial"/>
              </a:rPr>
              <a:t>	Nell'articolo "Sport participation and positive development in older persons", Joseph Baker e Jessica Fraser-Thomas sottolineano il fatto che nella società occidentale prevalgono stereotipi negativi nei confronti dell'invecchiamento e degli anziani e questo aspetto può generare la tendenza degli anziani a evitare l'attività fisica e lo sport. Alcuni studi suggeriscono che gli anziani interiorizzano questi atteggiamenti e stereotipi negativi sugli anziani, che li inducono a evitare le attività sportive, considerandole troppo rischiose.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it-IT" sz="1800" dirty="0">
                <a:solidFill>
                  <a:schemeClr val="dk1"/>
                </a:solidFill>
                <a:latin typeface="Arial"/>
                <a:ea typeface="Arial"/>
                <a:cs typeface="Arial"/>
                <a:sym typeface="Arial"/>
              </a:rPr>
              <a:t>Alcuni ricercatori ritengono che il </a:t>
            </a:r>
            <a:r>
              <a:rPr lang="it-IT" sz="1800" u="sng" dirty="0">
                <a:solidFill>
                  <a:schemeClr val="dk1"/>
                </a:solidFill>
                <a:latin typeface="Arial"/>
                <a:ea typeface="Arial"/>
                <a:cs typeface="Arial"/>
                <a:sym typeface="Arial"/>
              </a:rPr>
              <a:t>modello degli atleti performanti possa rappresentare un fattore motivazionale per la decisione di fare esercizio fisico, ma la risposta degli anziani non è stata del tutto quella attesa</a:t>
            </a:r>
            <a:r>
              <a:rPr lang="it-IT" sz="1800" dirty="0">
                <a:solidFill>
                  <a:schemeClr val="dk1"/>
                </a:solidFill>
                <a:latin typeface="Arial"/>
                <a:ea typeface="Arial"/>
                <a:cs typeface="Arial"/>
                <a:sym typeface="Arial"/>
              </a:rPr>
              <a:t>. La differenza tra l'obiettivo proposto - l'atleta performante - e l'immagine di sé della persona in questione era così significativa che qualsiasi iniziativa per avvicinarsi a quell'obiettivo è stata sradicata. La conclusione sorprendente è che "</a:t>
            </a:r>
            <a:r>
              <a:rPr lang="it-IT" sz="1800" u="sng" dirty="0">
                <a:solidFill>
                  <a:schemeClr val="dk1"/>
                </a:solidFill>
                <a:latin typeface="Arial"/>
                <a:ea typeface="Arial"/>
                <a:cs typeface="Arial"/>
                <a:sym typeface="Arial"/>
              </a:rPr>
              <a:t>l'immagine di un atleta può essere considerata piuttosto intimidatoria o inappropriata, anche per gli anziani che sono già coinvolti in attività sportive moderate"</a:t>
            </a:r>
            <a:r>
              <a:rPr lang="it-IT" sz="1800" dirty="0">
                <a:solidFill>
                  <a:schemeClr val="dk1"/>
                </a:solidFill>
                <a:latin typeface="Arial"/>
                <a:ea typeface="Arial"/>
                <a:cs typeface="Arial"/>
                <a:sym typeface="Arial"/>
              </a:rPr>
              <a:t> (Baker e.a, 2009). </a:t>
            </a:r>
            <a:endParaRPr sz="18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3"/>
          <p:cNvSpPr txBox="1"/>
          <p:nvPr/>
        </p:nvSpPr>
        <p:spPr>
          <a:xfrm>
            <a:off x="796294" y="1331826"/>
            <a:ext cx="4747772"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b="1" u="sng">
                <a:solidFill>
                  <a:schemeClr val="dk1"/>
                </a:solidFill>
                <a:latin typeface="Arial"/>
                <a:ea typeface="Arial"/>
                <a:cs typeface="Arial"/>
                <a:sym typeface="Arial"/>
              </a:rPr>
              <a:t>In conclusione, gli esempi di atleti devono essere usati con cautela e gli anziani preferiscono immagini con attività di gruppo facili - come innesco motivazionale (Baker e.a, 2009, p.8). </a:t>
            </a:r>
            <a:endParaRPr sz="1800" b="1" u="sng">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Da qui la necessità di individuare il modo più appropriato di presentare l'attività fisica e di fissare gli obiettivi nel modo più realistico possibile.</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Gli obiettivi di attività fisica devono essere assolutamente </a:t>
            </a:r>
            <a:r>
              <a:rPr lang="it-IT" sz="1800" b="1">
                <a:solidFill>
                  <a:schemeClr val="dk1"/>
                </a:solidFill>
                <a:latin typeface="Arial"/>
                <a:ea typeface="Arial"/>
                <a:cs typeface="Arial"/>
                <a:sym typeface="Arial"/>
              </a:rPr>
              <a:t>SMART:</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Specifici, chiaramente e precisamente definiti. Un obiettivo specifico risponde alle domande: Chi?</a:t>
            </a:r>
            <a:endParaRPr sz="1800">
              <a:solidFill>
                <a:schemeClr val="dk1"/>
              </a:solidFill>
              <a:latin typeface="Arial"/>
              <a:ea typeface="Arial"/>
              <a:cs typeface="Arial"/>
              <a:sym typeface="Arial"/>
            </a:endParaRPr>
          </a:p>
        </p:txBody>
      </p:sp>
      <p:pic>
        <p:nvPicPr>
          <p:cNvPr id="259" name="Google Shape;259;p13" descr="A group of people holding a surfboard&#10;&#10;Description automatically generated"/>
          <p:cNvPicPr preferRelativeResize="0"/>
          <p:nvPr/>
        </p:nvPicPr>
        <p:blipFill rotWithShape="1">
          <a:blip r:embed="rId3">
            <a:alphaModFix/>
          </a:blip>
          <a:srcRect/>
          <a:stretch/>
        </p:blipFill>
        <p:spPr>
          <a:xfrm>
            <a:off x="5642919" y="741405"/>
            <a:ext cx="5999206" cy="59992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p:nvPr/>
        </p:nvSpPr>
        <p:spPr>
          <a:xfrm>
            <a:off x="861289" y="1527063"/>
            <a:ext cx="7825511"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Misurabile, cioè misurabile in modo oggettivo. Ad esempio, possiamo porci come obiettivo quello di aumentare la durata della pratica degli esercizi sportivi da 10 a 15 minuti al giorno.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Raggiungibile, realisticamente possibile da realizzare nel contesto in cui ci troviamo. Dobbiamo considerare le risorse disponibili, le capacità e le circostanze attuali. Come nell'esempio precedente, in cui l'immagine dell'atleta performante (obiettivo molto difficile da raggiungere) può scoraggiare una persona anziana dal provare a fare esercizio.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L'obiettivo deve essere pertinente, legato ai valori, alle esigenze personali, agli interessi e agli obiettivi generali. Ad esempio, se diamo valore alla salute e al benessere, possiamo fissare un obiettivo pertinente come "fare esercizio 3 volte a settimana per i prossimi 6 mesi".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Tempo determinato - con una scadenza o determinato nel tempo. Le scadenze ci danno un termine e ci motivano a organizzare il nostro tempo e a concentrarci su azioni concrete.</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p:nvPr/>
        </p:nvSpPr>
        <p:spPr>
          <a:xfrm>
            <a:off x="2650190" y="503197"/>
            <a:ext cx="8980978" cy="9677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La psicologia motivazionale applicata al lavoro con gli anziani </a:t>
            </a:r>
            <a:endParaRPr/>
          </a:p>
          <a:p>
            <a:pPr marL="0" marR="0" lvl="0" indent="0" algn="ctr" rtl="0">
              <a:lnSpc>
                <a:spcPct val="107000"/>
              </a:lnSpc>
              <a:spcBef>
                <a:spcPts val="800"/>
              </a:spcBef>
              <a:spcAft>
                <a:spcPts val="0"/>
              </a:spcAft>
              <a:buNone/>
            </a:pPr>
            <a:r>
              <a:rPr lang="it-IT" sz="2400">
                <a:solidFill>
                  <a:srgbClr val="044458"/>
                </a:solidFill>
                <a:latin typeface="Batang"/>
                <a:ea typeface="Batang"/>
                <a:cs typeface="Batang"/>
                <a:sym typeface="Batang"/>
              </a:rPr>
              <a:t>Psicologia motivazionale - concetti teorici</a:t>
            </a:r>
            <a:endParaRPr sz="2400">
              <a:solidFill>
                <a:srgbClr val="044458"/>
              </a:solidFill>
              <a:latin typeface="Batang"/>
              <a:ea typeface="Batang"/>
              <a:cs typeface="Batang"/>
              <a:sym typeface="Batang"/>
            </a:endParaRPr>
          </a:p>
        </p:txBody>
      </p:sp>
      <p:sp>
        <p:nvSpPr>
          <p:cNvPr id="272" name="Google Shape;272;p15"/>
          <p:cNvSpPr txBox="1"/>
          <p:nvPr/>
        </p:nvSpPr>
        <p:spPr>
          <a:xfrm>
            <a:off x="870434" y="1801383"/>
            <a:ext cx="898097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	La psicologia motivazionale è una branca della psicologia che si occupa dello studio delle ragioni e dei processi mentali alla base del comportamento umano motivato. Esplora i fattori che influenzano i desideri, i bisogni e gli obiettivi di una persona e come questi determinano le sue azioni e i suoi sforzi.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La psicologia motivazionale esamina varie teorie e modelli che spiegano la motivazione umana. Queste possono includere teorie come la teoria dei bisogni fondamentali di Maslow, la teoria dell'autodeterminazione di Deci e Ryan, la teoria degli obiettivi di Locke e Latham, la teoria dell'aspettativa di Vroom o la teoria della motivazione. </a:t>
            </a:r>
            <a:endParaRPr sz="1800">
              <a:solidFill>
                <a:schemeClr val="dk1"/>
              </a:solidFill>
              <a:latin typeface="Arial"/>
              <a:ea typeface="Arial"/>
              <a:cs typeface="Arial"/>
              <a:sym typeface="Arial"/>
            </a:endParaRPr>
          </a:p>
        </p:txBody>
      </p:sp>
      <p:pic>
        <p:nvPicPr>
          <p:cNvPr id="273" name="Google Shape;273;p15"/>
          <p:cNvPicPr preferRelativeResize="0"/>
          <p:nvPr/>
        </p:nvPicPr>
        <p:blipFill rotWithShape="1">
          <a:blip r:embed="rId3">
            <a:alphaModFix/>
          </a:blip>
          <a:srcRect/>
          <a:stretch/>
        </p:blipFill>
        <p:spPr>
          <a:xfrm>
            <a:off x="9589008" y="4201681"/>
            <a:ext cx="2602992" cy="260299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6"/>
          <p:cNvSpPr txBox="1"/>
          <p:nvPr/>
        </p:nvSpPr>
        <p:spPr>
          <a:xfrm>
            <a:off x="2720529" y="410837"/>
            <a:ext cx="5122210" cy="481094"/>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b="1">
                <a:solidFill>
                  <a:schemeClr val="dk1"/>
                </a:solidFill>
                <a:latin typeface="Arial"/>
                <a:ea typeface="Arial"/>
                <a:cs typeface="Arial"/>
                <a:sym typeface="Arial"/>
              </a:rPr>
              <a:t>La piramide di Maslow</a:t>
            </a:r>
            <a:endParaRPr sz="2400" b="1">
              <a:solidFill>
                <a:srgbClr val="044458"/>
              </a:solidFill>
              <a:latin typeface="Batang"/>
              <a:ea typeface="Batang"/>
              <a:cs typeface="Batang"/>
              <a:sym typeface="Batang"/>
            </a:endParaRPr>
          </a:p>
        </p:txBody>
      </p:sp>
      <p:sp>
        <p:nvSpPr>
          <p:cNvPr id="280" name="Google Shape;280;p16"/>
          <p:cNvSpPr txBox="1"/>
          <p:nvPr/>
        </p:nvSpPr>
        <p:spPr>
          <a:xfrm>
            <a:off x="870434" y="1801383"/>
            <a:ext cx="89809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a:p>
        </p:txBody>
      </p:sp>
      <p:grpSp>
        <p:nvGrpSpPr>
          <p:cNvPr id="281" name="Google Shape;281;p16"/>
          <p:cNvGrpSpPr/>
          <p:nvPr/>
        </p:nvGrpSpPr>
        <p:grpSpPr>
          <a:xfrm>
            <a:off x="1115568" y="877824"/>
            <a:ext cx="7818120" cy="5586983"/>
            <a:chOff x="0" y="0"/>
            <a:chExt cx="7818120" cy="5586983"/>
          </a:xfrm>
        </p:grpSpPr>
        <p:sp>
          <p:nvSpPr>
            <p:cNvPr id="282" name="Google Shape;282;p16"/>
            <p:cNvSpPr/>
            <p:nvPr/>
          </p:nvSpPr>
          <p:spPr>
            <a:xfrm>
              <a:off x="2474956" y="0"/>
              <a:ext cx="2833524" cy="2024893"/>
            </a:xfrm>
            <a:prstGeom prst="trapezoid">
              <a:avLst>
                <a:gd name="adj" fmla="val 69967"/>
              </a:avLst>
            </a:prstGeom>
            <a:gradFill>
              <a:gsLst>
                <a:gs pos="0">
                  <a:srgbClr val="47A9DE"/>
                </a:gs>
                <a:gs pos="50000">
                  <a:srgbClr val="00A2DF"/>
                </a:gs>
                <a:gs pos="100000">
                  <a:srgbClr val="0093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txBox="1"/>
            <p:nvPr/>
          </p:nvSpPr>
          <p:spPr>
            <a:xfrm>
              <a:off x="2899920" y="737001"/>
              <a:ext cx="1983600" cy="1178400"/>
            </a:xfrm>
            <a:prstGeom prst="rect">
              <a:avLst/>
            </a:prstGeom>
            <a:noFill/>
            <a:ln>
              <a:noFill/>
            </a:ln>
          </p:spPr>
          <p:txBody>
            <a:bodyPr spcFirstLastPara="1" wrap="square" lIns="15225" tIns="15225" rIns="15225" bIns="15225" anchor="ctr" anchorCtr="0">
              <a:noAutofit/>
            </a:bodyPr>
            <a:lstStyle/>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5.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Auto-realizzazione</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esigenze: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per raggiungere la tua completezza </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potenziale, per sviluppare te stesso e perseguire</a:t>
              </a:r>
              <a:endParaRPr sz="1000">
                <a:solidFill>
                  <a:schemeClr val="lt1"/>
                </a:solidFill>
              </a:endParaRPr>
            </a:p>
            <a:p>
              <a:pPr marL="0" lvl="0" indent="0" algn="ctr" rtl="0">
                <a:lnSpc>
                  <a:spcPct val="90000"/>
                </a:lnSpc>
                <a:spcBef>
                  <a:spcPts val="420"/>
                </a:spcBef>
                <a:spcAft>
                  <a:spcPts val="0"/>
                </a:spcAft>
                <a:buClr>
                  <a:schemeClr val="dk1"/>
                </a:buClr>
                <a:buSzPts val="1100"/>
                <a:buFont typeface="Arial"/>
                <a:buNone/>
              </a:pPr>
              <a:r>
                <a:rPr lang="it-IT" sz="1000">
                  <a:solidFill>
                    <a:schemeClr val="lt1"/>
                  </a:solidFill>
                </a:rPr>
                <a:t> le tue passioni, i tuoi obiettivi personali.</a:t>
              </a:r>
              <a:endParaRPr sz="1000">
                <a:solidFill>
                  <a:schemeClr val="lt1"/>
                </a:solidFill>
              </a:endParaRPr>
            </a:p>
            <a:p>
              <a:pPr marL="0" marR="0" lvl="0" indent="0" algn="ctr" rtl="0">
                <a:lnSpc>
                  <a:spcPct val="90000"/>
                </a:lnSpc>
                <a:spcBef>
                  <a:spcPts val="420"/>
                </a:spcBef>
                <a:spcAft>
                  <a:spcPts val="0"/>
                </a:spcAft>
                <a:buNone/>
              </a:pPr>
              <a:endParaRPr sz="1000">
                <a:solidFill>
                  <a:schemeClr val="lt1"/>
                </a:solidFill>
              </a:endParaRPr>
            </a:p>
          </p:txBody>
        </p:sp>
        <p:sp>
          <p:nvSpPr>
            <p:cNvPr id="284" name="Google Shape;284;p16"/>
            <p:cNvSpPr/>
            <p:nvPr/>
          </p:nvSpPr>
          <p:spPr>
            <a:xfrm>
              <a:off x="1719170" y="2024893"/>
              <a:ext cx="4379779" cy="1104984"/>
            </a:xfrm>
            <a:prstGeom prst="trapezoid">
              <a:avLst>
                <a:gd name="adj" fmla="val 69967"/>
              </a:avLst>
            </a:prstGeom>
            <a:gradFill>
              <a:gsLst>
                <a:gs pos="0">
                  <a:srgbClr val="485DCF"/>
                </a:gs>
                <a:gs pos="50000">
                  <a:srgbClr val="0B3ECE"/>
                </a:gs>
                <a:gs pos="100000">
                  <a:srgbClr val="0133B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txBox="1"/>
            <p:nvPr/>
          </p:nvSpPr>
          <p:spPr>
            <a:xfrm>
              <a:off x="2485643" y="2024893"/>
              <a:ext cx="2847000" cy="11049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it-IT" sz="1200" b="1">
                  <a:solidFill>
                    <a:schemeClr val="lt1"/>
                  </a:solidFill>
                </a:rPr>
                <a:t>4. Bisogni di stima: bisogni di riconoscimento e apprezzamento da parte degli altri, fiducia in se stessi, rispetto e successo personale.</a:t>
              </a:r>
              <a:endParaRPr/>
            </a:p>
          </p:txBody>
        </p:sp>
        <p:sp>
          <p:nvSpPr>
            <p:cNvPr id="286" name="Google Shape;286;p16"/>
            <p:cNvSpPr/>
            <p:nvPr/>
          </p:nvSpPr>
          <p:spPr>
            <a:xfrm>
              <a:off x="1093613" y="3129877"/>
              <a:ext cx="5630893" cy="894071"/>
            </a:xfrm>
            <a:prstGeom prst="trapezoid">
              <a:avLst>
                <a:gd name="adj" fmla="val 69967"/>
              </a:avLst>
            </a:prstGeom>
            <a:gradFill>
              <a:gsLst>
                <a:gs pos="0">
                  <a:srgbClr val="584AC3"/>
                </a:gs>
                <a:gs pos="50000">
                  <a:srgbClr val="3613C0"/>
                </a:gs>
                <a:gs pos="100000">
                  <a:srgbClr val="2A0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txBox="1"/>
            <p:nvPr/>
          </p:nvSpPr>
          <p:spPr>
            <a:xfrm>
              <a:off x="2079019" y="3129877"/>
              <a:ext cx="3660081" cy="8940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it-IT" sz="1200" b="1">
                  <a:solidFill>
                    <a:schemeClr val="lt1"/>
                  </a:solidFill>
                </a:rPr>
                <a:t>3. Bisogni di appartenenza e di affetto: bisogni di relazioni sociali, appartenenza ad un gruppo, amore e affetto da parte di altre persone.</a:t>
              </a:r>
              <a:endParaRPr/>
            </a:p>
          </p:txBody>
        </p:sp>
        <p:sp>
          <p:nvSpPr>
            <p:cNvPr id="288" name="Google Shape;288;p16"/>
            <p:cNvSpPr/>
            <p:nvPr/>
          </p:nvSpPr>
          <p:spPr>
            <a:xfrm>
              <a:off x="496646" y="4023948"/>
              <a:ext cx="6824827" cy="853208"/>
            </a:xfrm>
            <a:prstGeom prst="trapezoid">
              <a:avLst>
                <a:gd name="adj" fmla="val 69967"/>
              </a:avLst>
            </a:prstGeom>
            <a:gradFill>
              <a:gsLst>
                <a:gs pos="0">
                  <a:srgbClr val="8A4CB7"/>
                </a:gs>
                <a:gs pos="50000">
                  <a:srgbClr val="7E1AB2"/>
                </a:gs>
                <a:gs pos="100000">
                  <a:srgbClr val="7010A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txBox="1"/>
            <p:nvPr/>
          </p:nvSpPr>
          <p:spPr>
            <a:xfrm>
              <a:off x="1690990" y="4023948"/>
              <a:ext cx="4436138" cy="85320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it-IT" sz="1200" b="1">
                  <a:solidFill>
                    <a:schemeClr val="lt1"/>
                  </a:solidFill>
                </a:rPr>
                <a:t>2. Bisogni di sicurezza: necessità di un ambiente sicuro, protezione dai pericoli, sicurezza finanziaria e sanitaria.</a:t>
              </a:r>
              <a:endParaRPr/>
            </a:p>
          </p:txBody>
        </p:sp>
        <p:sp>
          <p:nvSpPr>
            <p:cNvPr id="290" name="Google Shape;290;p16"/>
            <p:cNvSpPr/>
            <p:nvPr/>
          </p:nvSpPr>
          <p:spPr>
            <a:xfrm>
              <a:off x="0" y="4877157"/>
              <a:ext cx="7818120" cy="709826"/>
            </a:xfrm>
            <a:prstGeom prst="trapezoid">
              <a:avLst>
                <a:gd name="adj" fmla="val 69967"/>
              </a:avLst>
            </a:prstGeom>
            <a:gradFill>
              <a:gsLst>
                <a:gs pos="0">
                  <a:srgbClr val="AA4F9E"/>
                </a:gs>
                <a:gs pos="50000">
                  <a:srgbClr val="A42296"/>
                </a:gs>
                <a:gs pos="100000">
                  <a:srgbClr val="96198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txBox="1"/>
            <p:nvPr/>
          </p:nvSpPr>
          <p:spPr>
            <a:xfrm>
              <a:off x="1368170" y="4877157"/>
              <a:ext cx="5081778" cy="709826"/>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it-IT" sz="1200" b="1">
                  <a:solidFill>
                    <a:schemeClr val="lt1"/>
                  </a:solidFill>
                </a:rPr>
                <a:t>1. Bisogni fisiologici: bisogno di cibo, acqua, riparo, sonno e respirazione.</a:t>
              </a:r>
              <a:endParaRPr sz="1200">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p:nvPr/>
        </p:nvSpPr>
        <p:spPr>
          <a:xfrm>
            <a:off x="897865" y="1399047"/>
            <a:ext cx="8690978"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della piramide di Maslow</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1. Assicurarsi che i bisogni fisiologici siano soddisfatti prima di iniziare qualsiasi attività. Per creare un ambiente positivo, è possibile iniziare le attività ribadendo che i bisogni fisiologici sono stati soddisfatti: </a:t>
            </a:r>
            <a:r>
              <a:rPr lang="it-IT" sz="1800" b="1">
                <a:solidFill>
                  <a:schemeClr val="dk1"/>
                </a:solidFill>
                <a:latin typeface="Arial"/>
                <a:ea typeface="Arial"/>
                <a:cs typeface="Arial"/>
                <a:sym typeface="Arial"/>
              </a:rPr>
              <a:t>"Ora che siete riposati, possiamo iniziare un'attività di gruppo" oppure "Visto che avete già servito il pasto, possiamo andare a fare una passeggiata"."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2. . Rassicurare i beneficiari che le loro esigenze di sicurezza sono soddisfatte: </a:t>
            </a:r>
            <a:r>
              <a:rPr lang="it-IT" sz="1800" b="1">
                <a:solidFill>
                  <a:schemeClr val="dk1"/>
                </a:solidFill>
                <a:latin typeface="Arial"/>
                <a:ea typeface="Arial"/>
                <a:cs typeface="Arial"/>
                <a:sym typeface="Arial"/>
              </a:rPr>
              <a:t>"Poiché abbiamo consultato il suo medico e la sua salute lo consente, possiamo provare questi esercizi insieme", "Poiché abbiamo questa macchina che monitora la sua salute, può provare ad alzarsi da solo". </a:t>
            </a:r>
            <a:endParaRPr sz="1800">
              <a:solidFill>
                <a:srgbClr val="000000"/>
              </a:solidFill>
              <a:latin typeface="Arial"/>
              <a:ea typeface="Arial"/>
              <a:cs typeface="Arial"/>
              <a:sym typeface="Arial"/>
            </a:endParaRPr>
          </a:p>
        </p:txBody>
      </p:sp>
      <p:sp>
        <p:nvSpPr>
          <p:cNvPr id="298" name="Google Shape;298;p17"/>
          <p:cNvSpPr/>
          <p:nvPr/>
        </p:nvSpPr>
        <p:spPr>
          <a:xfrm>
            <a:off x="1089889" y="1499631"/>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99" name="Google Shape;299;p17"/>
          <p:cNvPicPr preferRelativeResize="0"/>
          <p:nvPr/>
        </p:nvPicPr>
        <p:blipFill rotWithShape="1">
          <a:blip r:embed="rId3">
            <a:alphaModFix/>
          </a:blip>
          <a:srcRect/>
          <a:stretch/>
        </p:blipFill>
        <p:spPr>
          <a:xfrm>
            <a:off x="9588843" y="4109876"/>
            <a:ext cx="2120897" cy="1413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861289" y="1847103"/>
            <a:ext cx="9261857"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3. Il bisogno di appartenenza può aiutarci a motivare i beneficiari a partecipare alle attività di gruppo, a essere integrati e valorizzati. In questo senso, si possono creare diversi gruppi tematici che abbiano anche un nome, si possono pavimentare le sale con opere personali, si possono creare loghi dei gruppi di lavoro, magliette personalizzate. Il bisogno di affetto può essere soddisfatto attraverso e può a sua volta generare legami tra i membri dei gruppi di attività.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4. Il bisogno di stima spingerà i beneficiari a farsi coinvolgere nelle attività, a portare il loro contributo in tutto ciò che intraprendono. Per stimolare questi aspetti, si possono organizzare concorsi con premi diversi che coprono un'ampia gamma di talenti.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5. Il bisogno di auto-realizzazione è ciò che porterà i beneficiari a continuare il processo di sviluppo, a imparare e a essere coinvolti in nuovi progetti.</a:t>
            </a:r>
            <a:endParaRPr sz="18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2650190" y="503197"/>
            <a:ext cx="8980978" cy="96776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Psicologia motivazionale applicata al lavoro con gli anziani</a:t>
            </a:r>
            <a:endParaRPr/>
          </a:p>
          <a:p>
            <a:pPr marL="0" marR="0" lvl="0" indent="0" algn="ctr" rtl="0">
              <a:lnSpc>
                <a:spcPct val="107000"/>
              </a:lnSpc>
              <a:spcBef>
                <a:spcPts val="800"/>
              </a:spcBef>
              <a:spcAft>
                <a:spcPts val="0"/>
              </a:spcAft>
              <a:buNone/>
            </a:pPr>
            <a:r>
              <a:rPr lang="it-IT" sz="2400">
                <a:solidFill>
                  <a:srgbClr val="044458"/>
                </a:solidFill>
                <a:latin typeface="Batang"/>
                <a:ea typeface="Batang"/>
                <a:cs typeface="Batang"/>
                <a:sym typeface="Batang"/>
              </a:rPr>
              <a:t>Il modello ecologico per una vita attiva </a:t>
            </a:r>
            <a:endParaRPr sz="2400">
              <a:solidFill>
                <a:srgbClr val="044458"/>
              </a:solidFill>
              <a:latin typeface="Batang"/>
              <a:ea typeface="Batang"/>
              <a:cs typeface="Batang"/>
              <a:sym typeface="Batang"/>
            </a:endParaRPr>
          </a:p>
        </p:txBody>
      </p:sp>
      <p:sp>
        <p:nvSpPr>
          <p:cNvPr id="312" name="Google Shape;312;p19"/>
          <p:cNvSpPr txBox="1"/>
          <p:nvPr/>
        </p:nvSpPr>
        <p:spPr>
          <a:xfrm>
            <a:off x="870434" y="1801383"/>
            <a:ext cx="8980978"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	La psicologia motivazionale è una branca della psicologia che si occupa dello studio delle ragioni e dei processi mentali alla base del comportamento umano motivato. Esplora i fattori che influenzano i desideri, i bisogni e gli obiettivi di una persona e come questi determinano le sue azioni e i suoi sforzi.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La psicologia motivazionale esamina varie teorie e modelli che spiegano la motivazione umana. Queste possono includere teorie come la teoria dei bisogni fondamentali di Maslow, la teoria dell'autodeterminazione di Deci e Ryan, la teoria degli obiettivi di Locke e Latham, la teoria dell'aspettativa di Vroom o la teoria della motivazione. . </a:t>
            </a:r>
            <a:endParaRPr sz="1800">
              <a:solidFill>
                <a:schemeClr val="dk1"/>
              </a:solidFill>
              <a:latin typeface="Arial"/>
              <a:ea typeface="Arial"/>
              <a:cs typeface="Arial"/>
              <a:sym typeface="Arial"/>
            </a:endParaRPr>
          </a:p>
        </p:txBody>
      </p:sp>
      <p:pic>
        <p:nvPicPr>
          <p:cNvPr id="313" name="Google Shape;313;p19"/>
          <p:cNvPicPr preferRelativeResize="0"/>
          <p:nvPr/>
        </p:nvPicPr>
        <p:blipFill rotWithShape="1">
          <a:blip r:embed="rId3">
            <a:alphaModFix/>
          </a:blip>
          <a:srcRect/>
          <a:stretch/>
        </p:blipFill>
        <p:spPr>
          <a:xfrm>
            <a:off x="9275064" y="4093073"/>
            <a:ext cx="2356104" cy="235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txBox="1"/>
          <p:nvPr/>
        </p:nvSpPr>
        <p:spPr>
          <a:xfrm>
            <a:off x="2650190" y="503197"/>
            <a:ext cx="7398327" cy="175811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MODULO 3</a:t>
            </a:r>
            <a:endParaRPr/>
          </a:p>
          <a:p>
            <a:pPr marL="0" marR="0" lvl="0" indent="0" algn="ctr" rtl="0">
              <a:lnSpc>
                <a:spcPct val="107000"/>
              </a:lnSpc>
              <a:spcBef>
                <a:spcPts val="800"/>
              </a:spcBef>
              <a:spcAft>
                <a:spcPts val="0"/>
              </a:spcAft>
              <a:buNone/>
            </a:pPr>
            <a:r>
              <a:rPr lang="it-IT" sz="2400">
                <a:solidFill>
                  <a:srgbClr val="044458"/>
                </a:solidFill>
                <a:latin typeface="Batang"/>
                <a:ea typeface="Batang"/>
                <a:cs typeface="Batang"/>
                <a:sym typeface="Batang"/>
              </a:rPr>
              <a:t>Psicologia degli anziani e tecniche di motivazione. Teoria del cambiamento del comportamento e delle abitudini.</a:t>
            </a:r>
            <a:endParaRPr sz="2400">
              <a:solidFill>
                <a:srgbClr val="044458"/>
              </a:solidFill>
              <a:latin typeface="Batang"/>
              <a:ea typeface="Batang"/>
              <a:cs typeface="Batang"/>
              <a:sym typeface="Batang"/>
            </a:endParaRPr>
          </a:p>
        </p:txBody>
      </p:sp>
      <p:sp>
        <p:nvSpPr>
          <p:cNvPr id="177" name="Google Shape;177;p2"/>
          <p:cNvSpPr txBox="1"/>
          <p:nvPr/>
        </p:nvSpPr>
        <p:spPr>
          <a:xfrm>
            <a:off x="870433" y="1801383"/>
            <a:ext cx="9261857"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La psicologia delle età si concentra sul modo in cui il pensiero, il comportamento, le emozioni e le relazioni sociali si sviluppano e cambiano durante le diverse fasi della vita.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Le fasi di sviluppo coinvolgono in un approccio olistico i seguenti aspetti: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it-IT" sz="1800">
                <a:solidFill>
                  <a:schemeClr val="dk1"/>
                </a:solidFill>
                <a:latin typeface="Arial"/>
                <a:ea typeface="Arial"/>
                <a:cs typeface="Arial"/>
                <a:sym typeface="Arial"/>
              </a:rPr>
              <a:t>sviluppo fisico </a:t>
            </a:r>
            <a:endParaRPr/>
          </a:p>
          <a:p>
            <a:pPr marL="285750" marR="0" lvl="0" indent="-285750" algn="l" rtl="0">
              <a:spcBef>
                <a:spcPts val="0"/>
              </a:spcBef>
              <a:spcAft>
                <a:spcPts val="0"/>
              </a:spcAft>
              <a:buClr>
                <a:schemeClr val="dk1"/>
              </a:buClr>
              <a:buSzPts val="1800"/>
              <a:buFont typeface="Noto Sans Symbols"/>
              <a:buChar char="✔"/>
            </a:pPr>
            <a:r>
              <a:rPr lang="it-IT" sz="1800">
                <a:solidFill>
                  <a:schemeClr val="dk1"/>
                </a:solidFill>
                <a:latin typeface="Arial"/>
                <a:ea typeface="Arial"/>
                <a:cs typeface="Arial"/>
                <a:sym typeface="Arial"/>
              </a:rPr>
              <a:t>sviluppo cognitivo </a:t>
            </a:r>
            <a:endParaRPr/>
          </a:p>
          <a:p>
            <a:pPr marL="285750" marR="0" lvl="0" indent="-285750" algn="l" rtl="0">
              <a:spcBef>
                <a:spcPts val="0"/>
              </a:spcBef>
              <a:spcAft>
                <a:spcPts val="0"/>
              </a:spcAft>
              <a:buClr>
                <a:schemeClr val="dk1"/>
              </a:buClr>
              <a:buSzPts val="1800"/>
              <a:buFont typeface="Noto Sans Symbols"/>
              <a:buChar char="✔"/>
            </a:pPr>
            <a:r>
              <a:rPr lang="it-IT" sz="1800">
                <a:solidFill>
                  <a:schemeClr val="dk1"/>
                </a:solidFill>
                <a:latin typeface="Arial"/>
                <a:ea typeface="Arial"/>
                <a:cs typeface="Arial"/>
                <a:sym typeface="Arial"/>
              </a:rPr>
              <a:t>sviluppo psicosociale </a:t>
            </a:r>
            <a:endParaRPr/>
          </a:p>
          <a:p>
            <a:pPr marL="285750" marR="0" lvl="0" indent="-285750" algn="l" rtl="0">
              <a:spcBef>
                <a:spcPts val="0"/>
              </a:spcBef>
              <a:spcAft>
                <a:spcPts val="0"/>
              </a:spcAft>
              <a:buClr>
                <a:schemeClr val="dk1"/>
              </a:buClr>
              <a:buSzPts val="1800"/>
              <a:buFont typeface="Noto Sans Symbols"/>
              <a:buChar char="✔"/>
            </a:pPr>
            <a:r>
              <a:rPr lang="it-IT" sz="1800">
                <a:solidFill>
                  <a:schemeClr val="dk1"/>
                </a:solidFill>
                <a:latin typeface="Arial"/>
                <a:ea typeface="Arial"/>
                <a:cs typeface="Arial"/>
                <a:sym typeface="Arial"/>
              </a:rPr>
              <a:t>sviluppo morale</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3">
            <a:alphaModFix/>
          </a:blip>
          <a:srcRect/>
          <a:stretch/>
        </p:blipFill>
        <p:spPr>
          <a:xfrm>
            <a:off x="4144356" y="4353238"/>
            <a:ext cx="3757143" cy="25047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p:nvPr/>
        </p:nvSpPr>
        <p:spPr>
          <a:xfrm>
            <a:off x="916153" y="1720840"/>
            <a:ext cx="8108975"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della psicologia motivazionale </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Per fornire esempi pratici del modello ecologico per una vita attiva, esamineremo ogni livello del modello e come può essere applicato in un contesto specifico per gli anziani: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1. Il livello individuale: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stabilire obiettivi personali e piani di allenamento adattati all'età e alla salute, in collaborazione con un allenatore o uno specialista del fitness.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utilizzare la tecnologia indossabile, come braccialetti fitness o orologi intelligenti, per monitorare l'attività fisica e ricevere un feedback in tempo reale, che può essere una fonte di motivazione.</a:t>
            </a:r>
            <a:endParaRPr sz="1800">
              <a:solidFill>
                <a:schemeClr val="dk1"/>
              </a:solidFill>
              <a:latin typeface="Arial"/>
              <a:ea typeface="Arial"/>
              <a:cs typeface="Arial"/>
              <a:sym typeface="Arial"/>
            </a:endParaRPr>
          </a:p>
        </p:txBody>
      </p:sp>
      <p:sp>
        <p:nvSpPr>
          <p:cNvPr id="320" name="Google Shape;320;p20"/>
          <p:cNvSpPr/>
          <p:nvPr/>
        </p:nvSpPr>
        <p:spPr>
          <a:xfrm>
            <a:off x="515737" y="1607722"/>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1" name="Google Shape;321;p20"/>
          <p:cNvPicPr preferRelativeResize="0"/>
          <p:nvPr/>
        </p:nvPicPr>
        <p:blipFill rotWithShape="1">
          <a:blip r:embed="rId3">
            <a:alphaModFix/>
          </a:blip>
          <a:srcRect/>
          <a:stretch/>
        </p:blipFill>
        <p:spPr>
          <a:xfrm>
            <a:off x="9236144" y="3844498"/>
            <a:ext cx="2452733" cy="16351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p:nvPr/>
        </p:nvSpPr>
        <p:spPr>
          <a:xfrm>
            <a:off x="944574" y="1603675"/>
            <a:ext cx="7852943"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2. Livello sociale: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coinvolgere i membri della famiglia, gli amici o i vicini, i dipendenti della casa di cura in attività comuni, come passeggiate regolari nel quartiere o l'organizzazione di attività sportive di squadra;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Possono coinvolgere la comunità locale e le organizzazioni locali per organizzare eventi e programmi di attività fisica adatti all'età, come maratone di beneficenza o corsi di ballo di gruppo.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3. Livello ambientale e infrastrutturale: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esplorare le strutture della comunità, come i centri fitness adatti all'età o i centri ricreativi che offrono programmi specifici per gli anziani.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utilizzare i parchi e le aree verdi vicine per fare passeggiate o esercizi all'aperto.</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Possono coinvolgere la direzione della casa di riposo, il governo locale e le organizzazioni responsabili per migliorare le infrastrutture.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p:nvPr/>
        </p:nvSpPr>
        <p:spPr>
          <a:xfrm>
            <a:off x="2650190" y="503197"/>
            <a:ext cx="8980978" cy="86517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Comunicazione efficace e discorso positivo - concetti teorici e applicazioni pratiche</a:t>
            </a:r>
            <a:endParaRPr sz="2400">
              <a:solidFill>
                <a:srgbClr val="044458"/>
              </a:solidFill>
              <a:latin typeface="Batang"/>
              <a:ea typeface="Batang"/>
              <a:cs typeface="Batang"/>
              <a:sym typeface="Batang"/>
            </a:endParaRPr>
          </a:p>
        </p:txBody>
      </p:sp>
      <p:sp>
        <p:nvSpPr>
          <p:cNvPr id="334" name="Google Shape;334;p22"/>
          <p:cNvSpPr txBox="1"/>
          <p:nvPr/>
        </p:nvSpPr>
        <p:spPr>
          <a:xfrm>
            <a:off x="870434" y="1801383"/>
            <a:ext cx="8904502" cy="5358518"/>
          </a:xfrm>
          <a:prstGeom prst="rect">
            <a:avLst/>
          </a:prstGeom>
          <a:noFill/>
          <a:ln>
            <a:noFill/>
          </a:ln>
        </p:spPr>
        <p:txBody>
          <a:bodyPr spcFirstLastPara="1" wrap="square" lIns="91425" tIns="45700" rIns="91425" bIns="45700" anchor="t" anchorCtr="0">
            <a:spAutoFit/>
          </a:bodyPr>
          <a:lstStyle/>
          <a:p>
            <a:pPr marL="0" marR="0" lvl="0" indent="449580" algn="just" rtl="0">
              <a:lnSpc>
                <a:spcPct val="107000"/>
              </a:lnSpc>
              <a:spcBef>
                <a:spcPts val="0"/>
              </a:spcBef>
              <a:spcAft>
                <a:spcPts val="0"/>
              </a:spcAft>
              <a:buNone/>
            </a:pPr>
            <a:r>
              <a:rPr lang="it-IT" sz="1800">
                <a:solidFill>
                  <a:schemeClr val="dk1"/>
                </a:solidFill>
                <a:latin typeface="Arial"/>
                <a:ea typeface="Arial"/>
                <a:cs typeface="Arial"/>
                <a:sym typeface="Arial"/>
              </a:rPr>
              <a:t>Il discorso positivo si riferisce all'uso di parole e frasi che promuovono l'ottimismo, l'incoraggiamento e l'ispirazione. Questo tipo di discorso ha un forte impatto sul nostro stato emotivo e sulla percezione di noi stessi e del mondo circostante. </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Ecco alcuni aspetti chiave del discorso positivo: </a:t>
            </a:r>
            <a:endParaRPr sz="1800">
              <a:solidFill>
                <a:schemeClr val="dk1"/>
              </a:solidFill>
              <a:latin typeface="Arial"/>
              <a:ea typeface="Arial"/>
              <a:cs typeface="Arial"/>
              <a:sym typeface="Arial"/>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1. Evitare il linguaggio negativo</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2.Usare parole incoraggianti</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3.Concentrarsi sulle soluzioni</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4.Riconoscimento e apprezzamento</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5.Evitare frasi come "Sì..., ma...".</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6.Usare il linguaggio della responsabilità, assumendo l'opinione personale come personale e non come verità indiscutibile. </a:t>
            </a:r>
            <a:endParaRPr/>
          </a:p>
          <a:p>
            <a:pPr marL="0" marR="0" lvl="0" indent="449580" algn="just" rtl="0">
              <a:lnSpc>
                <a:spcPct val="107000"/>
              </a:lnSpc>
              <a:spcBef>
                <a:spcPts val="800"/>
              </a:spcBef>
              <a:spcAft>
                <a:spcPts val="0"/>
              </a:spcAft>
              <a:buNone/>
            </a:pPr>
            <a:r>
              <a:rPr lang="it-IT" sz="1800">
                <a:solidFill>
                  <a:schemeClr val="dk1"/>
                </a:solidFill>
                <a:latin typeface="Arial"/>
                <a:ea typeface="Arial"/>
                <a:cs typeface="Arial"/>
                <a:sym typeface="Arial"/>
              </a:rPr>
              <a:t>7.Evitare di iniziare le domande con la frase "perché?".</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p:nvPr/>
        </p:nvSpPr>
        <p:spPr>
          <a:xfrm>
            <a:off x="870433" y="1801383"/>
            <a:ext cx="9261857"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del discorso positivoRephrase:</a:t>
            </a: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"Non scendere dalla scala senza usare il corrimano!".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"Per la tua sicurezza è meglio usare la mano corrente quando scendi la scala".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"Sì, oggi hai fatto esercizio, ma non per i 20 minuti necessari!".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"Nei prossimi giorni raggiungeremo l'obiettivo di 20 minuti di esercizio. Complimenti per oggi, siamo sulla strada giusta!".</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"Sei stanco, non puoi continuare l'allenamento con i pesi".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"Penso che tu sia stanco. È così? O possiamo comunque provare a finire gli esercizi con i pesi? "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b="1">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23"/>
          <p:cNvSpPr/>
          <p:nvPr/>
        </p:nvSpPr>
        <p:spPr>
          <a:xfrm>
            <a:off x="665684" y="1719080"/>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23"/>
          <p:cNvSpPr/>
          <p:nvPr/>
        </p:nvSpPr>
        <p:spPr>
          <a:xfrm>
            <a:off x="594360" y="262432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23"/>
          <p:cNvSpPr/>
          <p:nvPr/>
        </p:nvSpPr>
        <p:spPr>
          <a:xfrm>
            <a:off x="638556" y="301752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23"/>
          <p:cNvSpPr/>
          <p:nvPr/>
        </p:nvSpPr>
        <p:spPr>
          <a:xfrm>
            <a:off x="614401" y="3447273"/>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3"/>
          <p:cNvSpPr/>
          <p:nvPr/>
        </p:nvSpPr>
        <p:spPr>
          <a:xfrm>
            <a:off x="658597" y="3840465"/>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23"/>
          <p:cNvSpPr/>
          <p:nvPr/>
        </p:nvSpPr>
        <p:spPr>
          <a:xfrm>
            <a:off x="621488" y="4498818"/>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7" name="Google Shape;347;p23"/>
          <p:cNvSpPr/>
          <p:nvPr/>
        </p:nvSpPr>
        <p:spPr>
          <a:xfrm>
            <a:off x="665684" y="4892010"/>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0">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0">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0">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0">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0">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973836" y="2304303"/>
            <a:ext cx="926185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"Non pensare di smettere adesso!".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"Come sarebbe se provassi ancora un po' a continuare l'attività?".</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"Perché non hai mangiato nulla?".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Ho notato che non hai mangiato. È successo qualcosa? Posso aiutarti? "</a:t>
            </a:r>
            <a:endParaRPr sz="1800" b="1">
              <a:solidFill>
                <a:schemeClr val="dk1"/>
              </a:solidFill>
              <a:latin typeface="Arial"/>
              <a:ea typeface="Arial"/>
              <a:cs typeface="Arial"/>
              <a:sym typeface="Arial"/>
            </a:endParaRPr>
          </a:p>
        </p:txBody>
      </p:sp>
      <p:sp>
        <p:nvSpPr>
          <p:cNvPr id="354" name="Google Shape;354;p24"/>
          <p:cNvSpPr/>
          <p:nvPr/>
        </p:nvSpPr>
        <p:spPr>
          <a:xfrm>
            <a:off x="585216" y="2322591"/>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24"/>
          <p:cNvSpPr/>
          <p:nvPr/>
        </p:nvSpPr>
        <p:spPr>
          <a:xfrm>
            <a:off x="629412" y="2715783"/>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6" name="Google Shape;356;p24"/>
          <p:cNvSpPr/>
          <p:nvPr/>
        </p:nvSpPr>
        <p:spPr>
          <a:xfrm>
            <a:off x="585216" y="3116812"/>
            <a:ext cx="344424" cy="393192"/>
          </a:xfrm>
          <a:prstGeom prst="mathMultiply">
            <a:avLst>
              <a:gd name="adj1" fmla="val 23520"/>
            </a:avLst>
          </a:prstGeom>
          <a:gradFill>
            <a:gsLst>
              <a:gs pos="0">
                <a:srgbClr val="EC8155"/>
              </a:gs>
              <a:gs pos="50000">
                <a:srgbClr val="F26E27"/>
              </a:gs>
              <a:gs pos="100000">
                <a:srgbClr val="DF5D1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7" name="Google Shape;357;p24"/>
          <p:cNvSpPr/>
          <p:nvPr/>
        </p:nvSpPr>
        <p:spPr>
          <a:xfrm>
            <a:off x="629412" y="3510004"/>
            <a:ext cx="256032" cy="228600"/>
          </a:xfrm>
          <a:prstGeom prst="heart">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24"/>
          <p:cNvPicPr preferRelativeResize="0"/>
          <p:nvPr/>
        </p:nvPicPr>
        <p:blipFill rotWithShape="1">
          <a:blip r:embed="rId3">
            <a:alphaModFix/>
          </a:blip>
          <a:srcRect/>
          <a:stretch/>
        </p:blipFill>
        <p:spPr>
          <a:xfrm>
            <a:off x="4983480" y="4209288"/>
            <a:ext cx="2648712" cy="2648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5"/>
          <p:cNvSpPr txBox="1"/>
          <p:nvPr/>
        </p:nvSpPr>
        <p:spPr>
          <a:xfrm>
            <a:off x="2677622" y="759229"/>
            <a:ext cx="8980978" cy="47000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La comunicazione non verbale nel lavoro con gli anziani</a:t>
            </a:r>
            <a:endParaRPr sz="2400">
              <a:solidFill>
                <a:srgbClr val="044458"/>
              </a:solidFill>
              <a:latin typeface="Batang"/>
              <a:ea typeface="Batang"/>
              <a:cs typeface="Batang"/>
              <a:sym typeface="Batang"/>
            </a:endParaRPr>
          </a:p>
        </p:txBody>
      </p:sp>
      <p:sp>
        <p:nvSpPr>
          <p:cNvPr id="365" name="Google Shape;365;p25"/>
          <p:cNvSpPr txBox="1"/>
          <p:nvPr/>
        </p:nvSpPr>
        <p:spPr>
          <a:xfrm>
            <a:off x="1033272" y="2075703"/>
            <a:ext cx="758952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Arial"/>
                <a:ea typeface="Arial"/>
                <a:cs typeface="Arial"/>
                <a:sym typeface="Arial"/>
              </a:rPr>
              <a:t>	La comunicazione non verbale può essere osservata attraverso diversi aspetti come la posizione del corpo, le espressioni facciali, i gesti e la loro interpretazione. L'interpretazione di questi elementi della comunicazione non verbale comporta un'attenta osservazione della posizione del corpo, delle espressioni facciali e dei gesti e può aiutare a interpretare lo stato emotivo e i bisogni degli anziani.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La collaborazione della comunicazione non verbale e paraverbale con quella verbale, più precisamente con il messaggio effettivo trasmesso attraverso le parole, porta a una migliore comprensione e a evitare una decodifica errata dei messaggi. </a:t>
            </a:r>
            <a:endParaRPr sz="1800">
              <a:solidFill>
                <a:schemeClr val="dk1"/>
              </a:solidFill>
              <a:latin typeface="Arial"/>
              <a:ea typeface="Arial"/>
              <a:cs typeface="Arial"/>
              <a:sym typeface="Arial"/>
            </a:endParaRPr>
          </a:p>
        </p:txBody>
      </p:sp>
      <p:pic>
        <p:nvPicPr>
          <p:cNvPr id="366" name="Google Shape;366;p25"/>
          <p:cNvPicPr preferRelativeResize="0"/>
          <p:nvPr/>
        </p:nvPicPr>
        <p:blipFill rotWithShape="1">
          <a:blip r:embed="rId3">
            <a:alphaModFix/>
          </a:blip>
          <a:srcRect/>
          <a:stretch/>
        </p:blipFill>
        <p:spPr>
          <a:xfrm>
            <a:off x="9099687" y="3675341"/>
            <a:ext cx="2927604" cy="1951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6"/>
          <p:cNvSpPr txBox="1"/>
          <p:nvPr/>
        </p:nvSpPr>
        <p:spPr>
          <a:xfrm>
            <a:off x="528940" y="1499264"/>
            <a:ext cx="5748000" cy="486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700" b="1">
              <a:solidFill>
                <a:schemeClr val="dk1"/>
              </a:solidFill>
              <a:latin typeface="Arial"/>
              <a:ea typeface="Arial"/>
              <a:cs typeface="Arial"/>
              <a:sym typeface="Arial"/>
            </a:endParaRPr>
          </a:p>
          <a:p>
            <a:pPr marL="0" marR="0" lvl="0" indent="0" algn="l" rtl="0">
              <a:spcBef>
                <a:spcPts val="0"/>
              </a:spcBef>
              <a:spcAft>
                <a:spcPts val="0"/>
              </a:spcAft>
              <a:buNone/>
            </a:pPr>
            <a:r>
              <a:rPr lang="it-IT" sz="1700" b="1">
                <a:solidFill>
                  <a:schemeClr val="dk1"/>
                </a:solidFill>
                <a:latin typeface="Arial"/>
                <a:ea typeface="Arial"/>
                <a:cs typeface="Arial"/>
                <a:sym typeface="Arial"/>
              </a:rPr>
              <a:t>1. Posizione del corpo</a:t>
            </a:r>
            <a:endParaRPr sz="1700" b="1">
              <a:solidFill>
                <a:schemeClr val="dk1"/>
              </a:solidFill>
              <a:latin typeface="Arial"/>
              <a:ea typeface="Arial"/>
              <a:cs typeface="Arial"/>
              <a:sym typeface="Arial"/>
            </a:endParaRPr>
          </a:p>
          <a:p>
            <a:pPr marL="0" marR="0" lvl="0" indent="449580" algn="just" rtl="0">
              <a:lnSpc>
                <a:spcPct val="107000"/>
              </a:lnSpc>
              <a:spcBef>
                <a:spcPts val="0"/>
              </a:spcBef>
              <a:spcAft>
                <a:spcPts val="0"/>
              </a:spcAft>
              <a:buNone/>
            </a:pPr>
            <a:r>
              <a:rPr lang="it-IT" sz="1500">
                <a:solidFill>
                  <a:schemeClr val="dk1"/>
                </a:solidFill>
                <a:latin typeface="Arial"/>
                <a:ea typeface="Arial"/>
                <a:cs typeface="Arial"/>
                <a:sym typeface="Arial"/>
              </a:rPr>
              <a:t>- 1) Una posizione inclinata in avanti con la schiena dritta e le spalle rilassate può indicare interesse e attenzione nella comunicazione. </a:t>
            </a:r>
            <a:endParaRPr sz="1300"/>
          </a:p>
          <a:p>
            <a:pPr marL="0" marR="0" lvl="0" indent="449580" algn="just" rtl="0">
              <a:lnSpc>
                <a:spcPct val="107000"/>
              </a:lnSpc>
              <a:spcBef>
                <a:spcPts val="800"/>
              </a:spcBef>
              <a:spcAft>
                <a:spcPts val="0"/>
              </a:spcAft>
              <a:buNone/>
            </a:pPr>
            <a:r>
              <a:rPr lang="it-IT" sz="1500">
                <a:solidFill>
                  <a:schemeClr val="dk1"/>
                </a:solidFill>
                <a:latin typeface="Arial"/>
                <a:ea typeface="Arial"/>
                <a:cs typeface="Arial"/>
                <a:sym typeface="Arial"/>
              </a:rPr>
              <a:t>- 2) Una postura piegata e rigida può indicare un disagio fisico o emotivo e può richiedere un approccio più delicato e attento. </a:t>
            </a:r>
            <a:endParaRPr sz="1300"/>
          </a:p>
          <a:p>
            <a:pPr marL="0" marR="0" lvl="0" indent="449580" algn="just" rtl="0">
              <a:lnSpc>
                <a:spcPct val="107000"/>
              </a:lnSpc>
              <a:spcBef>
                <a:spcPts val="800"/>
              </a:spcBef>
              <a:spcAft>
                <a:spcPts val="0"/>
              </a:spcAft>
              <a:buNone/>
            </a:pPr>
            <a:r>
              <a:rPr lang="it-IT" sz="1500">
                <a:solidFill>
                  <a:schemeClr val="dk1"/>
                </a:solidFill>
                <a:latin typeface="Arial"/>
                <a:ea typeface="Arial"/>
                <a:cs typeface="Arial"/>
                <a:sym typeface="Arial"/>
              </a:rPr>
              <a:t>- 3) Incrociare le braccia può indicare che la persona in questione chiude la collaborazione, sia per difendersi, sentendosi in una situazione pericolosa, spiacevole, imbarazzante, sia perché vuole mostrare un atteggiamento di superiorità, ritenendo che l'interlocutore non sia all'altezza delle sue aspettative. </a:t>
            </a:r>
            <a:endParaRPr sz="1300"/>
          </a:p>
          <a:p>
            <a:pPr marL="0" marR="0" lvl="0" indent="449580" algn="just" rtl="0">
              <a:lnSpc>
                <a:spcPct val="107000"/>
              </a:lnSpc>
              <a:spcBef>
                <a:spcPts val="800"/>
              </a:spcBef>
              <a:spcAft>
                <a:spcPts val="0"/>
              </a:spcAft>
              <a:buNone/>
            </a:pPr>
            <a:r>
              <a:rPr lang="it-IT" sz="1500">
                <a:solidFill>
                  <a:schemeClr val="dk1"/>
                </a:solidFill>
                <a:latin typeface="Arial"/>
                <a:ea typeface="Arial"/>
                <a:cs typeface="Arial"/>
                <a:sym typeface="Arial"/>
              </a:rPr>
              <a:t>- 4) Evitare il contatto visivo, chinare il capo, possono essere segni di una chiusura intenzionale o possono essere gesti involontari, inconsapevoli, che però hanno la stessa conseguenza, cioè l'interruzione o la difficoltà della comunicazione, della collaborazione. </a:t>
            </a:r>
            <a:endParaRPr sz="1700">
              <a:solidFill>
                <a:schemeClr val="dk1"/>
              </a:solidFill>
              <a:latin typeface="Arial"/>
              <a:ea typeface="Arial"/>
              <a:cs typeface="Arial"/>
              <a:sym typeface="Arial"/>
            </a:endParaRPr>
          </a:p>
        </p:txBody>
      </p:sp>
      <p:pic>
        <p:nvPicPr>
          <p:cNvPr id="373" name="Google Shape;373;p26" descr="A collage of images of people&#10;&#10;Description automatically generated"/>
          <p:cNvPicPr preferRelativeResize="0"/>
          <p:nvPr/>
        </p:nvPicPr>
        <p:blipFill rotWithShape="1">
          <a:blip r:embed="rId3">
            <a:alphaModFix/>
          </a:blip>
          <a:srcRect/>
          <a:stretch/>
        </p:blipFill>
        <p:spPr>
          <a:xfrm>
            <a:off x="6645874" y="1499286"/>
            <a:ext cx="4889157" cy="48891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7"/>
          <p:cNvSpPr txBox="1"/>
          <p:nvPr/>
        </p:nvSpPr>
        <p:spPr>
          <a:xfrm>
            <a:off x="788137" y="1591071"/>
            <a:ext cx="855703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2. Mimetismo facciale</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Un sorriso caldo e luminoso può trasmettere calore e affetto, dimostrando che siamo aperti e amichevoli.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Un'espressione accigliata o confusa può indicare confusione o preoccupazione e può richiedere ulteriori chiarimenti o spiegazioni.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3. Gesto</a:t>
            </a: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Gesti morbidi e lenti, come leggere carezze sulla mano o movimenti di abbraccio, possono trasmettere compassione e sostegno emotivo.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Gesti improvvisi, brevi ed energici possono essere un indicatore di irritazione, di desiderio di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di mettere le cose a posto, di attaccare per difendersi o per rafforzare la propria posizione.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80" name="Google Shape;380;p27"/>
          <p:cNvPicPr preferRelativeResize="0"/>
          <p:nvPr/>
        </p:nvPicPr>
        <p:blipFill rotWithShape="1">
          <a:blip r:embed="rId3">
            <a:alphaModFix/>
          </a:blip>
          <a:srcRect/>
          <a:stretch/>
        </p:blipFill>
        <p:spPr>
          <a:xfrm>
            <a:off x="9634962" y="3754253"/>
            <a:ext cx="2131428" cy="21314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8"/>
          <p:cNvSpPr txBox="1"/>
          <p:nvPr/>
        </p:nvSpPr>
        <p:spPr>
          <a:xfrm>
            <a:off x="870433" y="1801383"/>
            <a:ext cx="7889519"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Applicazioni pratiche della comunicazione non verbale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Ogni volta che non siamo sicuri di aver compreso correttamente un messaggio, trasmesso attraverso uno dei metodi di comunicazione sopra elencati, dobbiamo verificare la realtà con il mittente del messaggio. È inoltre importante evitare di proiettare i propri pensieri, opinioni ed esperienze sulle persone con cui lavoriamo ed essere aperti e curiosi nel processo di comunicazione.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
        <p:nvSpPr>
          <p:cNvPr id="387" name="Google Shape;387;p28"/>
          <p:cNvSpPr/>
          <p:nvPr/>
        </p:nvSpPr>
        <p:spPr>
          <a:xfrm>
            <a:off x="495529" y="1801383"/>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88" name="Google Shape;388;p28"/>
          <p:cNvPicPr preferRelativeResize="0"/>
          <p:nvPr/>
        </p:nvPicPr>
        <p:blipFill rotWithShape="1">
          <a:blip r:embed="rId3">
            <a:alphaModFix/>
          </a:blip>
          <a:srcRect/>
          <a:stretch/>
        </p:blipFill>
        <p:spPr>
          <a:xfrm>
            <a:off x="5522976" y="4825632"/>
            <a:ext cx="1959216" cy="195921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9" descr="Two people with their arms crossed&#10;&#10;Description automatically generated"/>
          <p:cNvPicPr preferRelativeResize="0"/>
          <p:nvPr/>
        </p:nvPicPr>
        <p:blipFill rotWithShape="1">
          <a:blip r:embed="rId3">
            <a:alphaModFix/>
          </a:blip>
          <a:srcRect/>
          <a:stretch/>
        </p:blipFill>
        <p:spPr>
          <a:xfrm>
            <a:off x="2496766" y="228600"/>
            <a:ext cx="6629400" cy="662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
          <p:cNvSpPr txBox="1"/>
          <p:nvPr/>
        </p:nvSpPr>
        <p:spPr>
          <a:xfrm>
            <a:off x="897865" y="1563639"/>
            <a:ext cx="926185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Sviluppo fisico </a:t>
            </a:r>
            <a:r>
              <a:rPr lang="it-IT" sz="1800">
                <a:solidFill>
                  <a:schemeClr val="dk1"/>
                </a:solidFill>
                <a:latin typeface="Arial"/>
                <a:ea typeface="Arial"/>
                <a:cs typeface="Arial"/>
                <a:sym typeface="Arial"/>
              </a:rPr>
              <a:t>nell'anziano è un aspetto che si concentra sui cambiamenti fisiologici e sul processo di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fisiologici e sul processo di invecchiamento del corpo umano.</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Sebbene ogni individuo abbia un'esperienza unica con l'invecchiamento, vi sono alcune caratteristiche generali dello sviluppo fisico negli anziani, quali:</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1. Cambiamenti nel sistema cardiovascolare</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2. Diminuzione della massa muscolare e della densità ossea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3. Cambiamenti nel sistema nervoso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4. Cambiamenti nelle funzioni sensoriali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5. Cambiamenti nel sistema ormonale </a:t>
            </a:r>
            <a:endParaRPr sz="1800">
              <a:solidFill>
                <a:srgbClr val="000000"/>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5463402" y="4730669"/>
            <a:ext cx="3003804" cy="200253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p:nvPr/>
        </p:nvSpPr>
        <p:spPr>
          <a:xfrm>
            <a:off x="2526844" y="358761"/>
            <a:ext cx="7398327" cy="3886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a:t>Invece delle conclusioni</a:t>
            </a:r>
            <a:endParaRPr sz="1800" dirty="0"/>
          </a:p>
        </p:txBody>
      </p:sp>
      <p:sp>
        <p:nvSpPr>
          <p:cNvPr id="401" name="Google Shape;401;p30"/>
          <p:cNvSpPr txBox="1"/>
          <p:nvPr/>
        </p:nvSpPr>
        <p:spPr>
          <a:xfrm>
            <a:off x="870433" y="1801383"/>
            <a:ext cx="926185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402" name="Google Shape;402;p30"/>
          <p:cNvGrpSpPr/>
          <p:nvPr/>
        </p:nvGrpSpPr>
        <p:grpSpPr>
          <a:xfrm>
            <a:off x="2354046" y="747107"/>
            <a:ext cx="4813904" cy="5599568"/>
            <a:chOff x="1327886" y="-73143"/>
            <a:chExt cx="4813904" cy="5599568"/>
          </a:xfrm>
        </p:grpSpPr>
        <p:sp>
          <p:nvSpPr>
            <p:cNvPr id="403" name="Google Shape;403;p30"/>
            <p:cNvSpPr/>
            <p:nvPr/>
          </p:nvSpPr>
          <p:spPr>
            <a:xfrm>
              <a:off x="3533641" y="-73143"/>
              <a:ext cx="2608149" cy="260854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3308093" y="1252658"/>
              <a:ext cx="2157179"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txBox="1"/>
            <p:nvPr/>
          </p:nvSpPr>
          <p:spPr>
            <a:xfrm>
              <a:off x="2857125" y="1252658"/>
              <a:ext cx="260814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it-IT" sz="1700" dirty="0">
                  <a:solidFill>
                    <a:schemeClr val="dk1"/>
                  </a:solidFill>
                  <a:latin typeface="Arial"/>
                  <a:ea typeface="Arial"/>
                  <a:cs typeface="Arial"/>
                  <a:sym typeface="Arial"/>
                </a:rPr>
                <a:t>Comprendere i concetti teorici</a:t>
              </a:r>
              <a:endParaRPr sz="1700" dirty="0">
                <a:solidFill>
                  <a:schemeClr val="dk1"/>
                </a:solidFill>
                <a:latin typeface="Arial"/>
                <a:ea typeface="Arial"/>
                <a:cs typeface="Arial"/>
                <a:sym typeface="Arial"/>
              </a:endParaRPr>
            </a:p>
          </p:txBody>
        </p:sp>
        <p:sp>
          <p:nvSpPr>
            <p:cNvPr id="406" name="Google Shape;406;p30"/>
            <p:cNvSpPr/>
            <p:nvPr/>
          </p:nvSpPr>
          <p:spPr>
            <a:xfrm>
              <a:off x="1327886" y="1681688"/>
              <a:ext cx="2608149" cy="2608546"/>
            </a:xfrm>
            <a:custGeom>
              <a:avLst/>
              <a:gdLst/>
              <a:ahLst/>
              <a:cxnLst/>
              <a:rect l="l" t="t" r="r" b="b"/>
              <a:pathLst>
                <a:path w="120000" h="120000" extrusionOk="0">
                  <a:moveTo>
                    <a:pt x="96481" y="23524"/>
                  </a:move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76B2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1580887" y="2410695"/>
              <a:ext cx="2175266" cy="11490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txBox="1"/>
            <p:nvPr/>
          </p:nvSpPr>
          <p:spPr>
            <a:xfrm>
              <a:off x="1580887" y="2410695"/>
              <a:ext cx="2175266" cy="114903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it-IT" sz="1700" dirty="0">
                  <a:solidFill>
                    <a:schemeClr val="dk1"/>
                  </a:solidFill>
                  <a:latin typeface="Arial"/>
                  <a:ea typeface="Arial"/>
                  <a:cs typeface="Arial"/>
                  <a:sym typeface="Arial"/>
                </a:rPr>
                <a:t>Applicare i suggerimenti pratici</a:t>
              </a:r>
              <a:endParaRPr sz="1700" dirty="0">
                <a:solidFill>
                  <a:schemeClr val="dk1"/>
                </a:solidFill>
                <a:latin typeface="Arial"/>
                <a:ea typeface="Arial"/>
                <a:cs typeface="Arial"/>
                <a:sym typeface="Arial"/>
              </a:endParaRPr>
            </a:p>
          </p:txBody>
        </p:sp>
        <p:sp>
          <p:nvSpPr>
            <p:cNvPr id="409" name="Google Shape;409;p30"/>
            <p:cNvSpPr/>
            <p:nvPr/>
          </p:nvSpPr>
          <p:spPr>
            <a:xfrm>
              <a:off x="3871993" y="3284723"/>
              <a:ext cx="2240804" cy="2241702"/>
            </a:xfrm>
            <a:prstGeom prst="blockArc">
              <a:avLst>
                <a:gd name="adj1" fmla="val 13500000"/>
                <a:gd name="adj2" fmla="val 10800000"/>
                <a:gd name="adj3" fmla="val 12740"/>
              </a:avLst>
            </a:prstGeom>
            <a:solidFill>
              <a:srgbClr val="0C9E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3750550" y="3529111"/>
              <a:ext cx="1449298" cy="7244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txBox="1"/>
            <p:nvPr/>
          </p:nvSpPr>
          <p:spPr>
            <a:xfrm>
              <a:off x="3750550" y="3529111"/>
              <a:ext cx="1449298" cy="724475"/>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endParaRPr sz="1700" dirty="0">
                <a:solidFill>
                  <a:schemeClr val="dk1"/>
                </a:solidFill>
                <a:latin typeface="Arial"/>
                <a:ea typeface="Arial"/>
                <a:cs typeface="Arial"/>
                <a:sym typeface="Arial"/>
              </a:endParaRPr>
            </a:p>
            <a:p>
              <a:pPr marL="0" marR="0" lvl="0" indent="0" algn="ctr" rtl="0">
                <a:lnSpc>
                  <a:spcPct val="90000"/>
                </a:lnSpc>
                <a:spcBef>
                  <a:spcPts val="595"/>
                </a:spcBef>
                <a:spcAft>
                  <a:spcPts val="0"/>
                </a:spcAft>
                <a:buNone/>
              </a:pPr>
              <a:r>
                <a:rPr lang="it-IT" sz="1700" dirty="0">
                  <a:solidFill>
                    <a:schemeClr val="dk1"/>
                  </a:solidFill>
                  <a:latin typeface="Arial"/>
                  <a:ea typeface="Arial"/>
                  <a:cs typeface="Arial"/>
                  <a:sym typeface="Arial"/>
                </a:rPr>
                <a:t>Empatizzare</a:t>
              </a:r>
              <a:endParaRPr sz="1700" dirty="0">
                <a:solidFill>
                  <a:schemeClr val="dk1"/>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1"/>
          <p:cNvSpPr txBox="1"/>
          <p:nvPr/>
        </p:nvSpPr>
        <p:spPr>
          <a:xfrm>
            <a:off x="2650190" y="503197"/>
            <a:ext cx="7398327" cy="44108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2400">
                <a:solidFill>
                  <a:srgbClr val="044458"/>
                </a:solidFill>
                <a:latin typeface="Batang"/>
                <a:ea typeface="Batang"/>
                <a:cs typeface="Batang"/>
                <a:sym typeface="Batang"/>
              </a:rPr>
              <a:t>.</a:t>
            </a:r>
            <a:endParaRPr/>
          </a:p>
        </p:txBody>
      </p:sp>
      <p:sp>
        <p:nvSpPr>
          <p:cNvPr id="418" name="Google Shape;418;p31"/>
          <p:cNvSpPr txBox="1"/>
          <p:nvPr/>
        </p:nvSpPr>
        <p:spPr>
          <a:xfrm>
            <a:off x="870433" y="1801383"/>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it-IT" sz="1800">
                <a:solidFill>
                  <a:schemeClr val="dk1"/>
                </a:solidFill>
                <a:latin typeface="Arial"/>
                <a:ea typeface="Arial"/>
                <a:cs typeface="Arial"/>
                <a:sym typeface="Arial"/>
              </a:rPr>
              <a:t>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419" name="Google Shape;419;p31"/>
          <p:cNvPicPr preferRelativeResize="0"/>
          <p:nvPr/>
        </p:nvPicPr>
        <p:blipFill rotWithShape="1">
          <a:blip r:embed="rId3">
            <a:alphaModFix/>
          </a:blip>
          <a:srcRect/>
          <a:stretch/>
        </p:blipFill>
        <p:spPr>
          <a:xfrm>
            <a:off x="2628379" y="1801383"/>
            <a:ext cx="5745963" cy="3830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
          <p:cNvSpPr txBox="1"/>
          <p:nvPr/>
        </p:nvSpPr>
        <p:spPr>
          <a:xfrm>
            <a:off x="870433" y="1801383"/>
            <a:ext cx="926185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nello sviluppo fisico</a:t>
            </a:r>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applications in  physical development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it-IT" sz="1800">
                <a:solidFill>
                  <a:schemeClr val="dk1"/>
                </a:solidFill>
                <a:latin typeface="Arial"/>
                <a:ea typeface="Arial"/>
                <a:cs typeface="Arial"/>
                <a:sym typeface="Arial"/>
              </a:rPr>
              <a:t>Cambiamenti nel sistema cardiovascolare</a:t>
            </a:r>
            <a:endParaRPr/>
          </a:p>
          <a:p>
            <a:pPr marL="342900" marR="0" lvl="0" indent="-342900" algn="l" rtl="0">
              <a:spcBef>
                <a:spcPts val="0"/>
              </a:spcBef>
              <a:spcAft>
                <a:spcPts val="0"/>
              </a:spcAft>
              <a:buClr>
                <a:schemeClr val="dk1"/>
              </a:buClr>
              <a:buSzPts val="1800"/>
              <a:buFont typeface="Arial"/>
              <a:buAutoNum type="arabicPeriod"/>
            </a:pPr>
            <a:r>
              <a:rPr lang="it-IT" sz="1800">
                <a:solidFill>
                  <a:schemeClr val="dk1"/>
                </a:solidFill>
                <a:latin typeface="Arial"/>
                <a:ea typeface="Arial"/>
                <a:cs typeface="Arial"/>
                <a:sym typeface="Arial"/>
              </a:rPr>
              <a:t>Diminuzione della massa muscolare e della densità ossea </a:t>
            </a:r>
            <a:endParaRPr/>
          </a:p>
          <a:p>
            <a:pPr marL="342900" marR="0" lvl="0" indent="-342900" algn="l" rtl="0">
              <a:spcBef>
                <a:spcPts val="0"/>
              </a:spcBef>
              <a:spcAft>
                <a:spcPts val="0"/>
              </a:spcAft>
              <a:buClr>
                <a:schemeClr val="dk1"/>
              </a:buClr>
              <a:buSzPts val="1800"/>
              <a:buFont typeface="Arial"/>
              <a:buAutoNum type="arabicPeriod"/>
            </a:pPr>
            <a:r>
              <a:rPr lang="it-IT" sz="1800">
                <a:solidFill>
                  <a:schemeClr val="dk1"/>
                </a:solidFill>
                <a:latin typeface="Arial"/>
                <a:ea typeface="Arial"/>
                <a:cs typeface="Arial"/>
                <a:sym typeface="Arial"/>
              </a:rPr>
              <a:t>Cambiamenti nel sistema nervoso </a:t>
            </a:r>
            <a:endParaRPr/>
          </a:p>
          <a:p>
            <a:pPr marL="342900" marR="0" lvl="0" indent="-342900" algn="l" rtl="0">
              <a:spcBef>
                <a:spcPts val="0"/>
              </a:spcBef>
              <a:spcAft>
                <a:spcPts val="0"/>
              </a:spcAft>
              <a:buClr>
                <a:schemeClr val="dk1"/>
              </a:buClr>
              <a:buSzPts val="1800"/>
              <a:buFont typeface="Arial"/>
              <a:buAutoNum type="arabicPeriod"/>
            </a:pPr>
            <a:r>
              <a:rPr lang="it-IT" sz="1800">
                <a:solidFill>
                  <a:schemeClr val="dk1"/>
                </a:solidFill>
                <a:latin typeface="Arial"/>
                <a:ea typeface="Arial"/>
                <a:cs typeface="Arial"/>
                <a:sym typeface="Arial"/>
              </a:rPr>
              <a:t>Cambiamenti nelle funzioni sensoriali </a:t>
            </a:r>
            <a:endParaRPr/>
          </a:p>
          <a:p>
            <a:pPr marL="342900" marR="0" lvl="0" indent="-342900" algn="l" rtl="0">
              <a:spcBef>
                <a:spcPts val="0"/>
              </a:spcBef>
              <a:spcAft>
                <a:spcPts val="0"/>
              </a:spcAft>
              <a:buClr>
                <a:schemeClr val="dk1"/>
              </a:buClr>
              <a:buSzPts val="1800"/>
              <a:buFont typeface="Arial"/>
              <a:buAutoNum type="arabicPeriod"/>
            </a:pPr>
            <a:r>
              <a:rPr lang="it-IT" sz="1800">
                <a:solidFill>
                  <a:schemeClr val="dk1"/>
                </a:solidFill>
                <a:latin typeface="Arial"/>
                <a:ea typeface="Arial"/>
                <a:cs typeface="Arial"/>
                <a:sym typeface="Arial"/>
              </a:rPr>
              <a:t>Cambiamenti nel sistema ormonale  </a:t>
            </a:r>
            <a:endParaRPr/>
          </a:p>
        </p:txBody>
      </p:sp>
      <p:pic>
        <p:nvPicPr>
          <p:cNvPr id="192" name="Google Shape;192;p4"/>
          <p:cNvPicPr preferRelativeResize="0"/>
          <p:nvPr/>
        </p:nvPicPr>
        <p:blipFill rotWithShape="1">
          <a:blip r:embed="rId3">
            <a:alphaModFix/>
          </a:blip>
          <a:srcRect/>
          <a:stretch/>
        </p:blipFill>
        <p:spPr>
          <a:xfrm>
            <a:off x="4828032" y="4899827"/>
            <a:ext cx="2808732" cy="1872488"/>
          </a:xfrm>
          <a:prstGeom prst="rect">
            <a:avLst/>
          </a:prstGeom>
          <a:noFill/>
          <a:ln>
            <a:noFill/>
          </a:ln>
        </p:spPr>
      </p:pic>
      <p:sp>
        <p:nvSpPr>
          <p:cNvPr id="193" name="Google Shape;193;p4"/>
          <p:cNvSpPr/>
          <p:nvPr/>
        </p:nvSpPr>
        <p:spPr>
          <a:xfrm>
            <a:off x="1099033" y="1513347"/>
            <a:ext cx="749808" cy="576072"/>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5"/>
          <p:cNvSpPr txBox="1"/>
          <p:nvPr/>
        </p:nvSpPr>
        <p:spPr>
          <a:xfrm>
            <a:off x="897865" y="1828815"/>
            <a:ext cx="9261857"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it-IT" sz="1800" b="1">
                <a:solidFill>
                  <a:schemeClr val="dk1"/>
                </a:solidFill>
                <a:latin typeface="Arial"/>
                <a:ea typeface="Arial"/>
                <a:cs typeface="Arial"/>
                <a:sym typeface="Arial"/>
              </a:rPr>
              <a:t>Sviluppo cognitivo </a:t>
            </a:r>
            <a:r>
              <a:rPr lang="it-IT" sz="1800">
                <a:solidFill>
                  <a:schemeClr val="dk1"/>
                </a:solidFill>
                <a:latin typeface="Arial"/>
                <a:ea typeface="Arial"/>
                <a:cs typeface="Arial"/>
                <a:sym typeface="Arial"/>
              </a:rPr>
              <a:t>nell'anziano è un aspetto che fa riferimento ai cambiamenti e alle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trasformazioni cognitive che si verificano con l'invecchiamento. Alcuni dei principali problemi che gli anziani possono incontrare in termini di sviluppo cognitivo possono essere:</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La memoria</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Pensiero e risoluzione dei problemi</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Flessibilità cognitiva</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Attenzione</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3">
            <a:alphaModFix/>
          </a:blip>
          <a:srcRect/>
          <a:stretch/>
        </p:blipFill>
        <p:spPr>
          <a:xfrm>
            <a:off x="5266944" y="4648200"/>
            <a:ext cx="2209800" cy="220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6"/>
          <p:cNvSpPr txBox="1"/>
          <p:nvPr/>
        </p:nvSpPr>
        <p:spPr>
          <a:xfrm>
            <a:off x="993525" y="1861889"/>
            <a:ext cx="9261857"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        Applicazioni pratiche nello sviluppo cognitivo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Creare un ambiente familiare e strutturato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Comunicazione chiara e adattata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Stimolazione cognitiva e attività appropriate</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Supporto emotivo e assistenza sociale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6"/>
          <p:cNvSpPr/>
          <p:nvPr/>
        </p:nvSpPr>
        <p:spPr>
          <a:xfrm>
            <a:off x="727868" y="1752777"/>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 name="Google Shape;208;p6"/>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p:nvPr/>
        </p:nvSpPr>
        <p:spPr>
          <a:xfrm>
            <a:off x="828039" y="1810527"/>
            <a:ext cx="9261857"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Sviluppo psicosociale </a:t>
            </a:r>
            <a:r>
              <a:rPr lang="it-IT" sz="1800">
                <a:solidFill>
                  <a:schemeClr val="dk1"/>
                </a:solidFill>
                <a:latin typeface="Arial"/>
                <a:ea typeface="Arial"/>
                <a:cs typeface="Arial"/>
                <a:sym typeface="Arial"/>
              </a:rPr>
              <a:t>nell'anziano si riferisce ai cambiamenti e agli adattamenti sociali e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adattamenti sociali ed emotivi che si verificano con l'avanzare dell'età.</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Ecco alcuni aspetti rilevanti dello sviluppo psicosociale negli anziani:</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Relazioni sociali</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Identità personale</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Adattamento al cambiamento</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Sviluppo emotivo</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Saggezza e soddisfazione di vita</a:t>
            </a:r>
            <a:endParaRPr sz="1800">
              <a:solidFill>
                <a:schemeClr val="dk1"/>
              </a:solidFill>
              <a:latin typeface="Arial"/>
              <a:ea typeface="Arial"/>
              <a:cs typeface="Arial"/>
              <a:sym typeface="Arial"/>
            </a:endParaRPr>
          </a:p>
        </p:txBody>
      </p:sp>
      <p:pic>
        <p:nvPicPr>
          <p:cNvPr id="215" name="Google Shape;215;p7"/>
          <p:cNvPicPr preferRelativeResize="0"/>
          <p:nvPr/>
        </p:nvPicPr>
        <p:blipFill rotWithShape="1">
          <a:blip r:embed="rId3">
            <a:alphaModFix/>
          </a:blip>
          <a:srcRect/>
          <a:stretch/>
        </p:blipFill>
        <p:spPr>
          <a:xfrm>
            <a:off x="5458968" y="4576572"/>
            <a:ext cx="2162556" cy="2162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8"/>
          <p:cNvSpPr txBox="1"/>
          <p:nvPr/>
        </p:nvSpPr>
        <p:spPr>
          <a:xfrm>
            <a:off x="852145" y="1828815"/>
            <a:ext cx="9261857"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it-IT" sz="1800">
                <a:solidFill>
                  <a:srgbClr val="000000"/>
                </a:solidFill>
                <a:latin typeface="Arial"/>
                <a:ea typeface="Arial"/>
                <a:cs typeface="Arial"/>
                <a:sym typeface="Arial"/>
              </a:rPr>
              <a:t>      Applicazioni pratiche nello sviluppo psicosociale</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Rispetto dell'autonomia e dell'indipendenza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Mantenimento dei legami e delle relazioni sociali </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Promuovere l'attività e il coinvolgimento in interessi e hobby.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2" name="Google Shape;222;p8"/>
          <p:cNvSpPr/>
          <p:nvPr/>
        </p:nvSpPr>
        <p:spPr>
          <a:xfrm>
            <a:off x="521558" y="1990783"/>
            <a:ext cx="749700" cy="576000"/>
          </a:xfrm>
          <a:prstGeom prst="stripedRigh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3" name="Google Shape;223;p8"/>
          <p:cNvPicPr preferRelativeResize="0"/>
          <p:nvPr/>
        </p:nvPicPr>
        <p:blipFill rotWithShape="1">
          <a:blip r:embed="rId3">
            <a:alphaModFix/>
          </a:blip>
          <a:srcRect/>
          <a:stretch/>
        </p:blipFill>
        <p:spPr>
          <a:xfrm>
            <a:off x="4589776" y="4740990"/>
            <a:ext cx="3046988" cy="2031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9"/>
          <p:cNvSpPr txBox="1"/>
          <p:nvPr/>
        </p:nvSpPr>
        <p:spPr>
          <a:xfrm>
            <a:off x="870433" y="1801383"/>
            <a:ext cx="926185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a:solidFill>
                  <a:schemeClr val="dk1"/>
                </a:solidFill>
                <a:latin typeface="Arial"/>
                <a:ea typeface="Arial"/>
                <a:cs typeface="Arial"/>
                <a:sym typeface="Arial"/>
              </a:rPr>
              <a:t>Sviluppo morale </a:t>
            </a:r>
            <a:r>
              <a:rPr lang="it-IT" sz="1800">
                <a:solidFill>
                  <a:schemeClr val="dk1"/>
                </a:solidFill>
                <a:latin typeface="Arial"/>
                <a:ea typeface="Arial"/>
                <a:cs typeface="Arial"/>
                <a:sym typeface="Arial"/>
              </a:rPr>
              <a:t>si riferisce ai cambiamenti e alle trasformazioni della coscienza morale e della valutazione dei valori e dei comportamenti </a:t>
            </a:r>
            <a:endParaRPr/>
          </a:p>
          <a:p>
            <a:pPr marL="0" marR="0" lvl="0" indent="0" algn="l" rtl="0">
              <a:spcBef>
                <a:spcPts val="0"/>
              </a:spcBef>
              <a:spcAft>
                <a:spcPts val="0"/>
              </a:spcAft>
              <a:buNone/>
            </a:pPr>
            <a:r>
              <a:rPr lang="it-IT" sz="1800">
                <a:solidFill>
                  <a:schemeClr val="dk1"/>
                </a:solidFill>
                <a:latin typeface="Arial"/>
                <a:ea typeface="Arial"/>
                <a:cs typeface="Arial"/>
                <a:sym typeface="Arial"/>
              </a:rPr>
              <a:t>e nella valutazione dei valori morali e del comportamento quando una persona invecchia. Ecco alcuni aspetti rilevanti dello sviluppo morale negli anziani:</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Riflettere su valori e principi</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Saggezza morale</a:t>
            </a:r>
            <a:endParaRPr/>
          </a:p>
          <a:p>
            <a:pPr marL="342900" marR="0" lvl="0" indent="-342900" algn="l" rtl="0">
              <a:spcBef>
                <a:spcPts val="0"/>
              </a:spcBef>
              <a:spcAft>
                <a:spcPts val="0"/>
              </a:spcAft>
              <a:buClr>
                <a:schemeClr val="dk1"/>
              </a:buClr>
              <a:buSzPts val="1800"/>
              <a:buFont typeface="Play"/>
              <a:buAutoNum type="arabicPeriod"/>
            </a:pPr>
            <a:r>
              <a:rPr lang="it-IT" sz="1800">
                <a:solidFill>
                  <a:schemeClr val="dk1"/>
                </a:solidFill>
                <a:latin typeface="Arial"/>
                <a:ea typeface="Arial"/>
                <a:cs typeface="Arial"/>
                <a:sym typeface="Arial"/>
              </a:rPr>
              <a:t>Empatia e compassione</a:t>
            </a:r>
            <a:endParaRPr sz="1800">
              <a:solidFill>
                <a:schemeClr val="dk1"/>
              </a:solidFill>
              <a:latin typeface="Arial"/>
              <a:ea typeface="Arial"/>
              <a:cs typeface="Arial"/>
              <a:sym typeface="Arial"/>
            </a:endParaRPr>
          </a:p>
        </p:txBody>
      </p:sp>
      <p:pic>
        <p:nvPicPr>
          <p:cNvPr id="230" name="Google Shape;230;p9"/>
          <p:cNvPicPr preferRelativeResize="0"/>
          <p:nvPr/>
        </p:nvPicPr>
        <p:blipFill rotWithShape="1">
          <a:blip r:embed="rId3">
            <a:alphaModFix/>
          </a:blip>
          <a:srcRect/>
          <a:stretch/>
        </p:blipFill>
        <p:spPr>
          <a:xfrm>
            <a:off x="4910328" y="4265676"/>
            <a:ext cx="2592324" cy="2592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2620</Words>
  <Application>Microsoft Office PowerPoint</Application>
  <PresentationFormat>Widescreen</PresentationFormat>
  <Paragraphs>304</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Open Sans</vt:lpstr>
      <vt:lpstr>Batang</vt:lpstr>
      <vt:lpstr>Arial</vt:lpstr>
      <vt:lpstr>Play</vt:lpstr>
      <vt:lpstr>Noto Sans Symbols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Maroussia Terrana Euroform RFS</dc:creator>
  <cp:lastModifiedBy>Buzatu Mirela</cp:lastModifiedBy>
  <cp:revision>2</cp:revision>
  <dcterms:created xsi:type="dcterms:W3CDTF">2023-11-20T16:36:50Z</dcterms:created>
  <dcterms:modified xsi:type="dcterms:W3CDTF">2024-09-09T11:42:33Z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0x010100704A577B069DD443BDB0C16D2EF8AD49</vt:lpwstr>
  </property>
</Properties>
</file>