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Open Sans" panose="020B0606030504020204" pitchFamily="34" charset="0"/>
      <p:regular r:id="rId39"/>
      <p:bold r:id="rId40"/>
      <p:italic r:id="rId41"/>
      <p:boldItalic r:id="rId42"/>
    </p:embeddedFont>
    <p:embeddedFont>
      <p:font typeface="Quattrocento Sans" panose="020B05020500000200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63LS636yj3AgKcxDCAwCUWjZm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4550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645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0296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Îmbătrânirea populației este recunoscută ca o tendință demografică globală, cu impact asupra sistemelor de bunăstare socială și economică. În acest context, au fost stabilite strategii europene și globale pentru a aborda provocările îmbătrânirii populației și pentru a promova îmbătrânirea activă și sănătoasă. </a:t>
            </a:r>
            <a:endParaRPr/>
          </a:p>
        </p:txBody>
      </p:sp>
      <p:sp>
        <p:nvSpPr>
          <p:cNvPr id="237" name="Google Shape;2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51563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Obiectivele de dezvoltare durabilă (ODD), în special Obiectivul 3 (Sănătate bună și bunăstare) și Obiectivul 11 (Orașe și comunități durabile), abordează provocările îmbătrânirii și promovează îmbătrânirea activă și sănătoasă.</a:t>
            </a:r>
            <a:endParaRPr/>
          </a:p>
        </p:txBody>
      </p:sp>
      <p:sp>
        <p:nvSpPr>
          <p:cNvPr id="250" name="Google Shape;25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541416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În Spania, Italia, România și Bulgaria, se pune un accent deosebit pe înțelegerea și punerea în aplicare a Obiectivelor de dezvoltare durabilă (ODD). Aceste țări privesc ODD-urile ca pe un cadru global care abordează provocările socio-economice, de mediu și de sănătate și sunt hotărâte să îndeplinească aceste obiective.</a:t>
            </a:r>
            <a:endParaRPr/>
          </a:p>
        </p:txBody>
      </p:sp>
      <p:sp>
        <p:nvSpPr>
          <p:cNvPr id="261" name="Google Shape;2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844357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3474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Spania s-a angajat să asigure o viață sănătoasă și bunăstarea pentru toate vârstele, punând accentul pe asistența medicală de calitate și pe reducerea inegalităților în materie de sănătate între diferite regiuni. Planificarea urbană durabilă și îmbunătățirea vieții urbane sunt, de asemenea, prioritare. Țara a dezvoltat un sistem cuprinzător de îngrijire a persoanelor în vârstă, care include centre de îngrijire, centre de zi și servicii de îngrijire la domiciliu, cu investiții continue pentru a îmbunătăți calitatea și accesibilitatea. </a:t>
            </a:r>
            <a:endParaRPr/>
          </a:p>
        </p:txBody>
      </p:sp>
      <p:sp>
        <p:nvSpPr>
          <p:cNvPr id="277" name="Google Shape;2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056675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Spania pune în aplicare programe de prevenire și de promovare a sănătății pentru persoanele în vârstă, cum ar fi inițiativa "Îmbătrânire activă", un efort de colaborare la nivel regional și local care oferă o varietate de activități și servicii pentru promovarea îmbătrânirii sănătoase și active.</a:t>
            </a:r>
            <a:endParaRPr/>
          </a:p>
        </p:txBody>
      </p:sp>
      <p:sp>
        <p:nvSpPr>
          <p:cNvPr id="286" name="Google Shape;28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99228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164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Italia își menține angajamentul față de promovarea sănătății și prevenirea bolilor, punând în aplicare politici care să abordeze probleme de sănătate specifice, în special cele legate de îmbătrânirea populației.</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Țara pune un accent puternic pe menținerea unui stil de viață sănătos, încurajând practici precum o dietă echilibrată și o activitate fizică regulată.</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Italia este dedicată îmbunătățirii calității vieții adulților în vârstă prin furnizarea de servicii de îngrijire și punerea în aplicare a programelor de îmbătrânire activă.</a:t>
            </a:r>
            <a:endParaRPr/>
          </a:p>
        </p:txBody>
      </p:sp>
      <p:sp>
        <p:nvSpPr>
          <p:cNvPr id="301" name="Google Shape;30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097008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693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Acest modul oferă o prezentare generală a</a:t>
            </a:r>
            <a:endParaRPr/>
          </a:p>
        </p:txBody>
      </p:sp>
      <p:sp>
        <p:nvSpPr>
          <p:cNvPr id="160" name="Google Shape;1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417065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România a făcut progrese semnificative în ceea ce privește îmbunătățirea sistemelor sale de asistență medicală și socială.</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Țara lucrează activ la prevenirea bolilor și la promovarea unor stiluri de viață sănătoase, punând un accent deosebit pe abordarea problemelor de sănătate din zonele rurale și vizând populația adultă în vârstă.</a:t>
            </a:r>
            <a:endParaRPr/>
          </a:p>
        </p:txBody>
      </p:sp>
      <p:sp>
        <p:nvSpPr>
          <p:cNvPr id="316" name="Google Shape;31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11919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Au fost alocate fonduri speciale pentru infrastructura de asistență socială, inclusiv pentru construirea de centre de zi pentru persoanele în vârstă.</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Continuarea inițiativelor de finanțare încurajează parteneriatele public-privat pentru a continua dezvoltarea asistenței sociale în țară.</a:t>
            </a:r>
            <a:endParaRPr/>
          </a:p>
        </p:txBody>
      </p:sp>
      <p:sp>
        <p:nvSpPr>
          <p:cNvPr id="325" name="Google Shape;32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33333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268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Bulgaria își îmbunătățește în mod activ sistemul de sănătate și promovează prevenirea bolilor.</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Țara a introdus programe de sănătate publică în 2023 pentru a aborda probleme de sănătate specifice și acordă prioritate sănătății tuturor grupurilor de vârstă, cu un accent special pe îmbunătățirea îngrijirii persoanelor în vârstă.</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Bulgaria pune accentul pe serviciile de îngrijire pe termen lung și promovează viața independentă pentru populațiile în vârstă și subliniază, de asemenea, importanța activității fizice și a asistenței medicale de calitate, în special la vârste înaintate.</a:t>
            </a:r>
            <a:endParaRPr/>
          </a:p>
        </p:txBody>
      </p:sp>
      <p:sp>
        <p:nvSpPr>
          <p:cNvPr id="340" name="Google Shape;34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342064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3909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Îmbătrânirea populației este o tendință semnificativă în Uniunea Europeană, cu impact asupra unor țări precum Germania, Italia și Spania, care înregistrează o creștere rapidă a proporției de persoane în vârstă. Politicile care promovează îmbătrânirea activă, cum ar fi activitățile fizice adaptate, sunt predominante în țări precum Suedia și Danemarca. Cu toate acestea, în țări precum România, Bulgaria, Slovacia și Italia, un procent mai mic din populație beneficiază de oportunități pentru activități fizice. </a:t>
            </a:r>
            <a:endParaRPr/>
          </a:p>
        </p:txBody>
      </p:sp>
      <p:sp>
        <p:nvSpPr>
          <p:cNvPr id="354" name="Google Shape;35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508806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Tendința de îmbătrânire reprezintă o provocare pentru sistemele de asistență socială și de sănătate, subliniind importanța îmbătrânirii sănătoase și active.  Cu o proporție tot mai mare de adulți în vârstă, aceasta necesită ajustări ale sistemelor de asistență medicală, de servicii sociale și de pensii.</a:t>
            </a:r>
            <a:endParaRPr/>
          </a:p>
        </p:txBody>
      </p:sp>
      <p:sp>
        <p:nvSpPr>
          <p:cNvPr id="364" name="Google Shape;36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771884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Promovarea unui stil de viață sănătos și a activității fizice devine esențială pentru bunăstarea generală. Deși îmbătrânirea aduce schimbări fiziologice, aceasta nu este o barieră în calea implicării în activități fizice. Acesta este motivul pentru care vom prezenta, mai târziu în cadrul acestui curs, un ghid privind nivelurile de activitate recomandate la bătrânețe.</a:t>
            </a:r>
            <a:endParaRPr/>
          </a:p>
        </p:txBody>
      </p:sp>
      <p:sp>
        <p:nvSpPr>
          <p:cNvPr id="374" name="Google Shape;3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064852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6461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a:latin typeface="Calibri"/>
                <a:ea typeface="Calibri"/>
                <a:cs typeface="Calibri"/>
                <a:sym typeface="Calibri"/>
              </a:rPr>
              <a:t>Activitatea fizică este influențată de un amestec de factori externi și personali. Unii factori determinanți externi joacă un rol esențial în sănătatea individuală. </a:t>
            </a:r>
            <a:endParaRPr/>
          </a:p>
        </p:txBody>
      </p:sp>
      <p:sp>
        <p:nvSpPr>
          <p:cNvPr id="390" name="Google Shape;39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478175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a fenomenului de îmbătrânire, explorând aspectele cronologice, biologice și psihologice.</a:t>
            </a:r>
            <a:endParaRPr/>
          </a:p>
        </p:txBody>
      </p:sp>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1738583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De exemplu, unele naționalități au tendința de a face mai mult sport decât altele (de exemplu, naționalitățile nordice europene în comparație cu naționalitățile mediteraneene) De asemenea, în rândul persoanelor care locuiesc în aceeași țară putem găsi unele disparități. De exemplu, un studiu realizat în Brazilia a evidențiat disparități regionale, persoanele din regiunile nordice fiind mai susceptibile de a fi inactive. </a:t>
            </a:r>
            <a:endParaRPr/>
          </a:p>
        </p:txBody>
      </p:sp>
      <p:sp>
        <p:nvSpPr>
          <p:cNvPr id="399" name="Google Shape;39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894496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Aceste constatări sunt previzibile având în vedere diverșii factori care influențează participarea la activități fizice; </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Dezvoltarea economică și accesibilitatea resurselor variază de la o țară la alta. Unele zone rurale pot avea acces limitat la facilități și programe sportive în comparație cu regiunile urbane sau mai dezvoltate.</a:t>
            </a:r>
            <a:endParaRPr/>
          </a:p>
        </p:txBody>
      </p:sp>
      <p:sp>
        <p:nvSpPr>
          <p:cNvPr id="409" name="Google Shape;40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4133802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Atitudinile culturale față de activitatea fizică diferă la nivel global. Unele culturi prioritizează și promovează un stil de viață activ și sănătos, în timp ce altele pot să nu valorizeze activitatea fizică la fel de mult.</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Mediul fizic și geografic influențează oportunitățile de participare la activități sportive. Zonele rurale pot fi lipsite de infrastructură pentru activitatea fizică, în timp ce unele regiuni pot favoriza activitățile în aer liber datorită mediului natural.</a:t>
            </a:r>
            <a:endParaRPr/>
          </a:p>
        </p:txBody>
      </p:sp>
      <p:sp>
        <p:nvSpPr>
          <p:cNvPr id="419" name="Google Shape;41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111679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dirty="0" err="1">
                <a:latin typeface="Calibri"/>
                <a:ea typeface="Calibri"/>
                <a:cs typeface="Calibri"/>
                <a:sym typeface="Calibri"/>
              </a:rPr>
              <a:t>Educația</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a:t>
            </a:r>
            <a:r>
              <a:rPr lang="en-US" sz="1800" dirty="0" err="1">
                <a:latin typeface="Calibri"/>
                <a:ea typeface="Calibri"/>
                <a:cs typeface="Calibri"/>
                <a:sym typeface="Calibri"/>
              </a:rPr>
              <a:t>sensibilizarea</a:t>
            </a:r>
            <a:r>
              <a:rPr lang="en-US" sz="1800" dirty="0">
                <a:latin typeface="Calibri"/>
                <a:ea typeface="Calibri"/>
                <a:cs typeface="Calibri"/>
                <a:sym typeface="Calibri"/>
              </a:rPr>
              <a:t> cu </a:t>
            </a:r>
            <a:r>
              <a:rPr lang="en-US" sz="1800" dirty="0" err="1">
                <a:latin typeface="Calibri"/>
                <a:ea typeface="Calibri"/>
                <a:cs typeface="Calibri"/>
                <a:sym typeface="Calibri"/>
              </a:rPr>
              <a:t>privire</a:t>
            </a:r>
            <a:r>
              <a:rPr lang="en-US" sz="1800" dirty="0">
                <a:latin typeface="Calibri"/>
                <a:ea typeface="Calibri"/>
                <a:cs typeface="Calibri"/>
                <a:sym typeface="Calibri"/>
              </a:rPr>
              <a:t> la </a:t>
            </a:r>
            <a:r>
              <a:rPr lang="en-US" sz="1800" dirty="0" err="1">
                <a:latin typeface="Calibri"/>
                <a:ea typeface="Calibri"/>
                <a:cs typeface="Calibri"/>
                <a:sym typeface="Calibri"/>
              </a:rPr>
              <a:t>beneficiile</a:t>
            </a:r>
            <a:r>
              <a:rPr lang="en-US" sz="1800" dirty="0">
                <a:latin typeface="Calibri"/>
                <a:ea typeface="Calibri"/>
                <a:cs typeface="Calibri"/>
                <a:sym typeface="Calibri"/>
              </a:rPr>
              <a:t> </a:t>
            </a:r>
            <a:r>
              <a:rPr lang="en-US" sz="1800" dirty="0" err="1">
                <a:latin typeface="Calibri"/>
                <a:ea typeface="Calibri"/>
                <a:cs typeface="Calibri"/>
                <a:sym typeface="Calibri"/>
              </a:rPr>
              <a:t>activității</a:t>
            </a:r>
            <a:r>
              <a:rPr lang="en-US" sz="1800" dirty="0">
                <a:latin typeface="Calibri"/>
                <a:ea typeface="Calibri"/>
                <a:cs typeface="Calibri"/>
                <a:sym typeface="Calibri"/>
              </a:rPr>
              <a:t> </a:t>
            </a:r>
            <a:r>
              <a:rPr lang="en-US" sz="1800" dirty="0" err="1">
                <a:latin typeface="Calibri"/>
                <a:ea typeface="Calibri"/>
                <a:cs typeface="Calibri"/>
                <a:sym typeface="Calibri"/>
              </a:rPr>
              <a:t>fizice</a:t>
            </a:r>
            <a:r>
              <a:rPr lang="en-US" sz="1800" dirty="0">
                <a:latin typeface="Calibri"/>
                <a:ea typeface="Calibri"/>
                <a:cs typeface="Calibri"/>
                <a:sym typeface="Calibri"/>
              </a:rPr>
              <a:t> au un impact </a:t>
            </a:r>
            <a:r>
              <a:rPr lang="en-US" sz="1800" dirty="0" err="1">
                <a:latin typeface="Calibri"/>
                <a:ea typeface="Calibri"/>
                <a:cs typeface="Calibri"/>
                <a:sym typeface="Calibri"/>
              </a:rPr>
              <a:t>asupra</a:t>
            </a:r>
            <a:r>
              <a:rPr lang="en-US" sz="1800" dirty="0">
                <a:latin typeface="Calibri"/>
                <a:ea typeface="Calibri"/>
                <a:cs typeface="Calibri"/>
                <a:sym typeface="Calibri"/>
              </a:rPr>
              <a:t> </a:t>
            </a:r>
            <a:r>
              <a:rPr lang="en-US" sz="1800" dirty="0" err="1">
                <a:latin typeface="Calibri"/>
                <a:ea typeface="Calibri"/>
                <a:cs typeface="Calibri"/>
                <a:sym typeface="Calibri"/>
              </a:rPr>
              <a:t>participării</a:t>
            </a:r>
            <a:r>
              <a:rPr lang="en-US" sz="1800" dirty="0">
                <a:latin typeface="Calibri"/>
                <a:ea typeface="Calibri"/>
                <a:cs typeface="Calibri"/>
                <a:sym typeface="Calibri"/>
              </a:rPr>
              <a:t> la sport. </a:t>
            </a:r>
            <a:r>
              <a:rPr lang="en-US" sz="1800" dirty="0" err="1">
                <a:latin typeface="Calibri"/>
                <a:ea typeface="Calibri"/>
                <a:cs typeface="Calibri"/>
                <a:sym typeface="Calibri"/>
              </a:rPr>
              <a:t>Lipsa</a:t>
            </a:r>
            <a:r>
              <a:rPr lang="en-US" sz="1800" dirty="0">
                <a:latin typeface="Calibri"/>
                <a:ea typeface="Calibri"/>
                <a:cs typeface="Calibri"/>
                <a:sym typeface="Calibri"/>
              </a:rPr>
              <a:t> de </a:t>
            </a:r>
            <a:r>
              <a:rPr lang="en-US" sz="1800" dirty="0" err="1">
                <a:latin typeface="Calibri"/>
                <a:ea typeface="Calibri"/>
                <a:cs typeface="Calibri"/>
                <a:sym typeface="Calibri"/>
              </a:rPr>
              <a:t>informații</a:t>
            </a:r>
            <a:r>
              <a:rPr lang="en-US" sz="1800" dirty="0">
                <a:latin typeface="Calibri"/>
                <a:ea typeface="Calibri"/>
                <a:cs typeface="Calibri"/>
                <a:sym typeface="Calibri"/>
              </a:rPr>
              <a:t> </a:t>
            </a:r>
            <a:r>
              <a:rPr lang="en-US" sz="1800" dirty="0" err="1">
                <a:latin typeface="Calibri"/>
                <a:ea typeface="Calibri"/>
                <a:cs typeface="Calibri"/>
                <a:sym typeface="Calibri"/>
              </a:rPr>
              <a:t>sau</a:t>
            </a:r>
            <a:r>
              <a:rPr lang="en-US" sz="1800" dirty="0">
                <a:latin typeface="Calibri"/>
                <a:ea typeface="Calibri"/>
                <a:cs typeface="Calibri"/>
                <a:sym typeface="Calibri"/>
              </a:rPr>
              <a:t> de </a:t>
            </a:r>
            <a:r>
              <a:rPr lang="en-US" sz="1800" dirty="0" err="1">
                <a:latin typeface="Calibri"/>
                <a:ea typeface="Calibri"/>
                <a:cs typeface="Calibri"/>
                <a:sym typeface="Calibri"/>
              </a:rPr>
              <a:t>cunoștințe</a:t>
            </a:r>
            <a:r>
              <a:rPr lang="en-US" sz="1800" dirty="0">
                <a:latin typeface="Calibri"/>
                <a:ea typeface="Calibri"/>
                <a:cs typeface="Calibri"/>
                <a:sym typeface="Calibri"/>
              </a:rPr>
              <a:t> cu </a:t>
            </a:r>
            <a:r>
              <a:rPr lang="en-US" sz="1800" dirty="0" err="1">
                <a:latin typeface="Calibri"/>
                <a:ea typeface="Calibri"/>
                <a:cs typeface="Calibri"/>
                <a:sym typeface="Calibri"/>
              </a:rPr>
              <a:t>privire</a:t>
            </a:r>
            <a:r>
              <a:rPr lang="en-US" sz="1800" dirty="0">
                <a:latin typeface="Calibri"/>
                <a:ea typeface="Calibri"/>
                <a:cs typeface="Calibri"/>
                <a:sym typeface="Calibri"/>
              </a:rPr>
              <a:t> la </a:t>
            </a:r>
            <a:r>
              <a:rPr lang="en-US" sz="1800" dirty="0" err="1">
                <a:latin typeface="Calibri"/>
                <a:ea typeface="Calibri"/>
                <a:cs typeface="Calibri"/>
                <a:sym typeface="Calibri"/>
              </a:rPr>
              <a:t>importanța</a:t>
            </a:r>
            <a:r>
              <a:rPr lang="en-US" sz="1800" dirty="0">
                <a:latin typeface="Calibri"/>
                <a:ea typeface="Calibri"/>
                <a:cs typeface="Calibri"/>
                <a:sym typeface="Calibri"/>
              </a:rPr>
              <a:t> </a:t>
            </a:r>
            <a:r>
              <a:rPr lang="en-US" sz="1800" dirty="0" err="1">
                <a:latin typeface="Calibri"/>
                <a:ea typeface="Calibri"/>
                <a:cs typeface="Calibri"/>
                <a:sym typeface="Calibri"/>
              </a:rPr>
              <a:t>activității</a:t>
            </a:r>
            <a:r>
              <a:rPr lang="en-US" sz="1800" dirty="0">
                <a:latin typeface="Calibri"/>
                <a:ea typeface="Calibri"/>
                <a:cs typeface="Calibri"/>
                <a:sym typeface="Calibri"/>
              </a:rPr>
              <a:t> </a:t>
            </a:r>
            <a:r>
              <a:rPr lang="en-US" sz="1800" dirty="0" err="1">
                <a:latin typeface="Calibri"/>
                <a:ea typeface="Calibri"/>
                <a:cs typeface="Calibri"/>
                <a:sym typeface="Calibri"/>
              </a:rPr>
              <a:t>fizice</a:t>
            </a:r>
            <a:r>
              <a:rPr lang="en-US" sz="1800" dirty="0">
                <a:latin typeface="Calibri"/>
                <a:ea typeface="Calibri"/>
                <a:cs typeface="Calibri"/>
                <a:sym typeface="Calibri"/>
              </a:rPr>
              <a:t> </a:t>
            </a:r>
            <a:r>
              <a:rPr lang="en-US" sz="1800" dirty="0" err="1">
                <a:latin typeface="Calibri"/>
                <a:ea typeface="Calibri"/>
                <a:cs typeface="Calibri"/>
                <a:sym typeface="Calibri"/>
              </a:rPr>
              <a:t>pentru</a:t>
            </a:r>
            <a:r>
              <a:rPr lang="en-US" sz="1800" dirty="0">
                <a:latin typeface="Calibri"/>
                <a:ea typeface="Calibri"/>
                <a:cs typeface="Calibri"/>
                <a:sym typeface="Calibri"/>
              </a:rPr>
              <a:t> </a:t>
            </a:r>
            <a:r>
              <a:rPr lang="en-US" sz="1800" dirty="0" err="1">
                <a:latin typeface="Calibri"/>
                <a:ea typeface="Calibri"/>
                <a:cs typeface="Calibri"/>
                <a:sym typeface="Calibri"/>
              </a:rPr>
              <a:t>sănătate</a:t>
            </a:r>
            <a:r>
              <a:rPr lang="en-US" sz="1800" dirty="0">
                <a:latin typeface="Calibri"/>
                <a:ea typeface="Calibri"/>
                <a:cs typeface="Calibri"/>
                <a:sym typeface="Calibri"/>
              </a:rPr>
              <a:t> </a:t>
            </a:r>
            <a:r>
              <a:rPr lang="en-US" sz="1800" dirty="0" err="1">
                <a:latin typeface="Calibri"/>
                <a:ea typeface="Calibri"/>
                <a:cs typeface="Calibri"/>
                <a:sym typeface="Calibri"/>
              </a:rPr>
              <a:t>poate</a:t>
            </a:r>
            <a:r>
              <a:rPr lang="en-US" sz="1800" dirty="0">
                <a:latin typeface="Calibri"/>
                <a:ea typeface="Calibri"/>
                <a:cs typeface="Calibri"/>
                <a:sym typeface="Calibri"/>
              </a:rPr>
              <a:t> </a:t>
            </a:r>
            <a:r>
              <a:rPr lang="en-US" sz="1800" dirty="0" err="1">
                <a:latin typeface="Calibri"/>
                <a:ea typeface="Calibri"/>
                <a:cs typeface="Calibri"/>
                <a:sym typeface="Calibri"/>
              </a:rPr>
              <a:t>contribui</a:t>
            </a:r>
            <a:r>
              <a:rPr lang="en-US" sz="1800" dirty="0">
                <a:latin typeface="Calibri"/>
                <a:ea typeface="Calibri"/>
                <a:cs typeface="Calibri"/>
                <a:sym typeface="Calibri"/>
              </a:rPr>
              <a:t> la </a:t>
            </a:r>
            <a:r>
              <a:rPr lang="en-US" sz="1800" dirty="0" err="1">
                <a:latin typeface="Calibri"/>
                <a:ea typeface="Calibri"/>
                <a:cs typeface="Calibri"/>
                <a:sym typeface="Calibri"/>
              </a:rPr>
              <a:t>scăderea</a:t>
            </a:r>
            <a:r>
              <a:rPr lang="en-US" sz="1800" dirty="0">
                <a:latin typeface="Calibri"/>
                <a:ea typeface="Calibri"/>
                <a:cs typeface="Calibri"/>
                <a:sym typeface="Calibri"/>
              </a:rPr>
              <a:t> </a:t>
            </a:r>
            <a:r>
              <a:rPr lang="en-US" sz="1800" dirty="0" err="1">
                <a:latin typeface="Calibri"/>
                <a:ea typeface="Calibri"/>
                <a:cs typeface="Calibri"/>
                <a:sym typeface="Calibri"/>
              </a:rPr>
              <a:t>ratei</a:t>
            </a:r>
            <a:r>
              <a:rPr lang="en-US" sz="1800" dirty="0">
                <a:latin typeface="Calibri"/>
                <a:ea typeface="Calibri"/>
                <a:cs typeface="Calibri"/>
                <a:sym typeface="Calibri"/>
              </a:rPr>
              <a:t> de </a:t>
            </a:r>
            <a:r>
              <a:rPr lang="en-US" sz="1800" dirty="0" err="1">
                <a:latin typeface="Calibri"/>
                <a:ea typeface="Calibri"/>
                <a:cs typeface="Calibri"/>
                <a:sym typeface="Calibri"/>
              </a:rPr>
              <a:t>participare</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anumite</a:t>
            </a:r>
            <a:r>
              <a:rPr lang="en-US" sz="1800" dirty="0">
                <a:latin typeface="Calibri"/>
                <a:ea typeface="Calibri"/>
                <a:cs typeface="Calibri"/>
                <a:sym typeface="Calibri"/>
              </a:rPr>
              <a:t> zone.</a:t>
            </a:r>
            <a:endParaRPr dirty="0"/>
          </a:p>
        </p:txBody>
      </p:sp>
      <p:sp>
        <p:nvSpPr>
          <p:cNvPr id="429" name="Google Shape;42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915542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dirty="0" err="1">
                <a:latin typeface="Calibri"/>
                <a:ea typeface="Calibri"/>
                <a:cs typeface="Calibri"/>
                <a:sym typeface="Calibri"/>
              </a:rPr>
              <a:t>În</a:t>
            </a:r>
            <a:r>
              <a:rPr lang="en-US" sz="1800" dirty="0">
                <a:latin typeface="Calibri"/>
                <a:ea typeface="Calibri"/>
                <a:cs typeface="Calibri"/>
                <a:sym typeface="Calibri"/>
              </a:rPr>
              <a:t> plus </a:t>
            </a:r>
            <a:r>
              <a:rPr lang="en-US" sz="1800" dirty="0" err="1">
                <a:latin typeface="Calibri"/>
                <a:ea typeface="Calibri"/>
                <a:cs typeface="Calibri"/>
                <a:sym typeface="Calibri"/>
              </a:rPr>
              <a:t>față</a:t>
            </a:r>
            <a:r>
              <a:rPr lang="en-US" sz="1800" dirty="0">
                <a:latin typeface="Calibri"/>
                <a:ea typeface="Calibri"/>
                <a:cs typeface="Calibri"/>
                <a:sym typeface="Calibri"/>
              </a:rPr>
              <a:t> de </a:t>
            </a:r>
            <a:r>
              <a:rPr lang="en-US" sz="1800" dirty="0" err="1">
                <a:latin typeface="Calibri"/>
                <a:ea typeface="Calibri"/>
                <a:cs typeface="Calibri"/>
                <a:sym typeface="Calibri"/>
              </a:rPr>
              <a:t>acești</a:t>
            </a:r>
            <a:r>
              <a:rPr lang="en-US" sz="1800" dirty="0">
                <a:latin typeface="Calibri"/>
                <a:ea typeface="Calibri"/>
                <a:cs typeface="Calibri"/>
                <a:sym typeface="Calibri"/>
              </a:rPr>
              <a:t> </a:t>
            </a:r>
            <a:r>
              <a:rPr lang="en-US" sz="1800" dirty="0" err="1">
                <a:latin typeface="Calibri"/>
                <a:ea typeface="Calibri"/>
                <a:cs typeface="Calibri"/>
                <a:sym typeface="Calibri"/>
              </a:rPr>
              <a:t>factori</a:t>
            </a:r>
            <a:r>
              <a:rPr lang="en-US" sz="1800" dirty="0">
                <a:latin typeface="Calibri"/>
                <a:ea typeface="Calibri"/>
                <a:cs typeface="Calibri"/>
                <a:sym typeface="Calibri"/>
              </a:rPr>
              <a:t> </a:t>
            </a:r>
            <a:r>
              <a:rPr lang="en-US" sz="1800" dirty="0" err="1">
                <a:latin typeface="Calibri"/>
                <a:ea typeface="Calibri"/>
                <a:cs typeface="Calibri"/>
                <a:sym typeface="Calibri"/>
              </a:rPr>
              <a:t>externi</a:t>
            </a:r>
            <a:r>
              <a:rPr lang="en-US" sz="1800" dirty="0">
                <a:latin typeface="Calibri"/>
                <a:ea typeface="Calibri"/>
                <a:cs typeface="Calibri"/>
                <a:sym typeface="Calibri"/>
              </a:rPr>
              <a:t>, </a:t>
            </a:r>
            <a:r>
              <a:rPr lang="en-US" sz="1800" dirty="0" err="1">
                <a:latin typeface="Calibri"/>
                <a:ea typeface="Calibri"/>
                <a:cs typeface="Calibri"/>
                <a:sym typeface="Calibri"/>
              </a:rPr>
              <a:t>fiecare</a:t>
            </a:r>
            <a:r>
              <a:rPr lang="en-US" sz="1800" dirty="0">
                <a:latin typeface="Calibri"/>
                <a:ea typeface="Calibri"/>
                <a:cs typeface="Calibri"/>
                <a:sym typeface="Calibri"/>
              </a:rPr>
              <a:t> </a:t>
            </a:r>
            <a:r>
              <a:rPr lang="en-US" sz="1800" dirty="0" err="1">
                <a:latin typeface="Calibri"/>
                <a:ea typeface="Calibri"/>
                <a:cs typeface="Calibri"/>
                <a:sym typeface="Calibri"/>
              </a:rPr>
              <a:t>individ</a:t>
            </a:r>
            <a:r>
              <a:rPr lang="en-US" sz="1800" dirty="0">
                <a:latin typeface="Calibri"/>
                <a:ea typeface="Calibri"/>
                <a:cs typeface="Calibri"/>
                <a:sym typeface="Calibri"/>
              </a:rPr>
              <a:t> are </a:t>
            </a:r>
            <a:r>
              <a:rPr lang="en-US" sz="1800" dirty="0" err="1">
                <a:latin typeface="Calibri"/>
                <a:ea typeface="Calibri"/>
                <a:cs typeface="Calibri"/>
                <a:sym typeface="Calibri"/>
              </a:rPr>
              <a:t>propriile</a:t>
            </a:r>
            <a:r>
              <a:rPr lang="en-US" sz="1800" dirty="0">
                <a:latin typeface="Calibri"/>
                <a:ea typeface="Calibri"/>
                <a:cs typeface="Calibri"/>
                <a:sym typeface="Calibri"/>
              </a:rPr>
              <a:t> sale </a:t>
            </a:r>
            <a:r>
              <a:rPr lang="en-US" sz="1800" dirty="0" err="1">
                <a:latin typeface="Calibri"/>
                <a:ea typeface="Calibri"/>
                <a:cs typeface="Calibri"/>
                <a:sym typeface="Calibri"/>
              </a:rPr>
              <a:t>particularități</a:t>
            </a:r>
            <a:r>
              <a:rPr lang="en-US" sz="1800" dirty="0">
                <a:latin typeface="Calibri"/>
                <a:ea typeface="Calibri"/>
                <a:cs typeface="Calibri"/>
                <a:sym typeface="Calibri"/>
              </a:rPr>
              <a:t>. </a:t>
            </a:r>
            <a:r>
              <a:rPr lang="en-US" sz="1800" dirty="0" err="1">
                <a:latin typeface="Calibri"/>
                <a:ea typeface="Calibri"/>
                <a:cs typeface="Calibri"/>
                <a:sym typeface="Calibri"/>
              </a:rPr>
              <a:t>Aceștia</a:t>
            </a:r>
            <a:r>
              <a:rPr lang="en-US" sz="1800" dirty="0">
                <a:latin typeface="Calibri"/>
                <a:ea typeface="Calibri"/>
                <a:cs typeface="Calibri"/>
                <a:sym typeface="Calibri"/>
              </a:rPr>
              <a:t> </a:t>
            </a:r>
            <a:r>
              <a:rPr lang="en-US" sz="1800" dirty="0" err="1">
                <a:latin typeface="Calibri"/>
                <a:ea typeface="Calibri"/>
                <a:cs typeface="Calibri"/>
                <a:sym typeface="Calibri"/>
              </a:rPr>
              <a:t>sunt</a:t>
            </a:r>
            <a:r>
              <a:rPr lang="en-US" sz="1800" dirty="0">
                <a:latin typeface="Calibri"/>
                <a:ea typeface="Calibri"/>
                <a:cs typeface="Calibri"/>
                <a:sym typeface="Calibri"/>
              </a:rPr>
              <a:t> </a:t>
            </a:r>
            <a:r>
              <a:rPr lang="en-US" sz="1800" dirty="0" err="1">
                <a:latin typeface="Calibri"/>
                <a:ea typeface="Calibri"/>
                <a:cs typeface="Calibri"/>
                <a:sym typeface="Calibri"/>
              </a:rPr>
              <a:t>factorii</a:t>
            </a:r>
            <a:r>
              <a:rPr lang="en-US" sz="1800" dirty="0">
                <a:latin typeface="Calibri"/>
                <a:ea typeface="Calibri"/>
                <a:cs typeface="Calibri"/>
                <a:sym typeface="Calibri"/>
              </a:rPr>
              <a:t> </a:t>
            </a:r>
            <a:r>
              <a:rPr lang="en-US" sz="1800" dirty="0" err="1">
                <a:latin typeface="Calibri"/>
                <a:ea typeface="Calibri"/>
                <a:cs typeface="Calibri"/>
                <a:sym typeface="Calibri"/>
              </a:rPr>
              <a:t>personali</a:t>
            </a:r>
            <a:r>
              <a:rPr lang="en-US" sz="1800" dirty="0">
                <a:latin typeface="Calibri"/>
                <a:ea typeface="Calibri"/>
                <a:cs typeface="Calibri"/>
                <a:sym typeface="Calibri"/>
              </a:rPr>
              <a:t>. </a:t>
            </a:r>
            <a:endParaRPr dirty="0"/>
          </a:p>
          <a:p>
            <a:pPr marL="0" lvl="0" indent="0" algn="l" rtl="0">
              <a:lnSpc>
                <a:spcPct val="107000"/>
              </a:lnSpc>
              <a:spcBef>
                <a:spcPts val="0"/>
              </a:spcBef>
              <a:spcAft>
                <a:spcPts val="0"/>
              </a:spcAft>
              <a:buSzPts val="1400"/>
              <a:buNone/>
            </a:pPr>
            <a:r>
              <a:rPr lang="en-US" sz="1800" dirty="0" err="1">
                <a:latin typeface="Calibri"/>
                <a:ea typeface="Calibri"/>
                <a:cs typeface="Calibri"/>
                <a:sym typeface="Calibri"/>
              </a:rPr>
              <a:t>Vârsta</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a:t>
            </a:r>
            <a:r>
              <a:rPr lang="en-US" sz="1800" dirty="0" err="1">
                <a:latin typeface="Calibri"/>
                <a:ea typeface="Calibri"/>
                <a:cs typeface="Calibri"/>
                <a:sym typeface="Calibri"/>
              </a:rPr>
              <a:t>sexul</a:t>
            </a:r>
            <a:r>
              <a:rPr lang="en-US" sz="1800" dirty="0">
                <a:latin typeface="Calibri"/>
                <a:ea typeface="Calibri"/>
                <a:cs typeface="Calibri"/>
                <a:sym typeface="Calibri"/>
              </a:rPr>
              <a:t> au impact </a:t>
            </a:r>
            <a:r>
              <a:rPr lang="en-US" sz="1800" dirty="0" err="1">
                <a:latin typeface="Calibri"/>
                <a:ea typeface="Calibri"/>
                <a:cs typeface="Calibri"/>
                <a:sym typeface="Calibri"/>
              </a:rPr>
              <a:t>asupra</a:t>
            </a:r>
            <a:r>
              <a:rPr lang="en-US" sz="1800" dirty="0">
                <a:latin typeface="Calibri"/>
                <a:ea typeface="Calibri"/>
                <a:cs typeface="Calibri"/>
                <a:sym typeface="Calibri"/>
              </a:rPr>
              <a:t> </a:t>
            </a:r>
            <a:r>
              <a:rPr lang="en-US" sz="1800" dirty="0" err="1">
                <a:latin typeface="Calibri"/>
                <a:ea typeface="Calibri"/>
                <a:cs typeface="Calibri"/>
                <a:sym typeface="Calibri"/>
              </a:rPr>
              <a:t>sănătății</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a:t>
            </a:r>
            <a:r>
              <a:rPr lang="en-US" sz="1800" dirty="0" err="1">
                <a:latin typeface="Calibri"/>
                <a:ea typeface="Calibri"/>
                <a:cs typeface="Calibri"/>
                <a:sym typeface="Calibri"/>
              </a:rPr>
              <a:t>influențează</a:t>
            </a:r>
            <a:r>
              <a:rPr lang="en-US" sz="1800" dirty="0">
                <a:latin typeface="Calibri"/>
                <a:ea typeface="Calibri"/>
                <a:cs typeface="Calibri"/>
                <a:sym typeface="Calibri"/>
              </a:rPr>
              <a:t> </a:t>
            </a:r>
            <a:r>
              <a:rPr lang="en-US" sz="1800" dirty="0" err="1">
                <a:latin typeface="Calibri"/>
                <a:ea typeface="Calibri"/>
                <a:cs typeface="Calibri"/>
                <a:sym typeface="Calibri"/>
              </a:rPr>
              <a:t>activitatea</a:t>
            </a:r>
            <a:r>
              <a:rPr lang="en-US" sz="1800" dirty="0">
                <a:latin typeface="Calibri"/>
                <a:ea typeface="Calibri"/>
                <a:cs typeface="Calibri"/>
                <a:sym typeface="Calibri"/>
              </a:rPr>
              <a:t> </a:t>
            </a:r>
            <a:r>
              <a:rPr lang="en-US" sz="1800" dirty="0" err="1">
                <a:latin typeface="Calibri"/>
                <a:ea typeface="Calibri"/>
                <a:cs typeface="Calibri"/>
                <a:sym typeface="Calibri"/>
              </a:rPr>
              <a:t>fizică</a:t>
            </a:r>
            <a:r>
              <a:rPr lang="en-US" sz="1800" dirty="0">
                <a:latin typeface="Calibri"/>
                <a:ea typeface="Calibri"/>
                <a:cs typeface="Calibri"/>
                <a:sym typeface="Calibri"/>
              </a:rPr>
              <a:t>. </a:t>
            </a:r>
            <a:r>
              <a:rPr lang="en-US" sz="1800" dirty="0" err="1">
                <a:latin typeface="Calibri"/>
                <a:ea typeface="Calibri"/>
                <a:cs typeface="Calibri"/>
                <a:sym typeface="Calibri"/>
              </a:rPr>
              <a:t>Genetica</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a:t>
            </a:r>
            <a:r>
              <a:rPr lang="en-US" sz="1800" dirty="0" err="1">
                <a:latin typeface="Calibri"/>
                <a:ea typeface="Calibri"/>
                <a:cs typeface="Calibri"/>
                <a:sym typeface="Calibri"/>
              </a:rPr>
              <a:t>condițiile</a:t>
            </a:r>
            <a:r>
              <a:rPr lang="en-US" sz="1800" dirty="0">
                <a:latin typeface="Calibri"/>
                <a:ea typeface="Calibri"/>
                <a:cs typeface="Calibri"/>
                <a:sym typeface="Calibri"/>
              </a:rPr>
              <a:t> de </a:t>
            </a:r>
            <a:r>
              <a:rPr lang="en-US" sz="1800" dirty="0" err="1">
                <a:latin typeface="Calibri"/>
                <a:ea typeface="Calibri"/>
                <a:cs typeface="Calibri"/>
                <a:sym typeface="Calibri"/>
              </a:rPr>
              <a:t>sănătate</a:t>
            </a:r>
            <a:r>
              <a:rPr lang="en-US" sz="1800" dirty="0">
                <a:latin typeface="Calibri"/>
                <a:ea typeface="Calibri"/>
                <a:cs typeface="Calibri"/>
                <a:sym typeface="Calibri"/>
              </a:rPr>
              <a:t>, </a:t>
            </a:r>
            <a:r>
              <a:rPr lang="en-US" sz="1800" dirty="0" err="1">
                <a:latin typeface="Calibri"/>
                <a:ea typeface="Calibri"/>
                <a:cs typeface="Calibri"/>
                <a:sym typeface="Calibri"/>
              </a:rPr>
              <a:t>atât</a:t>
            </a:r>
            <a:r>
              <a:rPr lang="en-US" sz="1800" dirty="0">
                <a:latin typeface="Calibri"/>
                <a:ea typeface="Calibri"/>
                <a:cs typeface="Calibri"/>
                <a:sym typeface="Calibri"/>
              </a:rPr>
              <a:t> </a:t>
            </a:r>
            <a:r>
              <a:rPr lang="en-US" sz="1800" dirty="0" err="1">
                <a:latin typeface="Calibri"/>
                <a:ea typeface="Calibri"/>
                <a:cs typeface="Calibri"/>
                <a:sym typeface="Calibri"/>
              </a:rPr>
              <a:t>ereditare</a:t>
            </a:r>
            <a:r>
              <a:rPr lang="en-US" sz="1800" dirty="0">
                <a:latin typeface="Calibri"/>
                <a:ea typeface="Calibri"/>
                <a:cs typeface="Calibri"/>
                <a:sym typeface="Calibri"/>
              </a:rPr>
              <a:t>, </a:t>
            </a:r>
            <a:r>
              <a:rPr lang="en-US" sz="1800" dirty="0" err="1">
                <a:latin typeface="Calibri"/>
                <a:ea typeface="Calibri"/>
                <a:cs typeface="Calibri"/>
                <a:sym typeface="Calibri"/>
              </a:rPr>
              <a:t>cât</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non-</a:t>
            </a:r>
            <a:r>
              <a:rPr lang="en-US" sz="1800" dirty="0" err="1">
                <a:latin typeface="Calibri"/>
                <a:ea typeface="Calibri"/>
                <a:cs typeface="Calibri"/>
                <a:sym typeface="Calibri"/>
              </a:rPr>
              <a:t>genetice</a:t>
            </a:r>
            <a:r>
              <a:rPr lang="en-US" sz="1800" dirty="0">
                <a:latin typeface="Calibri"/>
                <a:ea typeface="Calibri"/>
                <a:cs typeface="Calibri"/>
                <a:sym typeface="Calibri"/>
              </a:rPr>
              <a:t>, pot </a:t>
            </a:r>
            <a:r>
              <a:rPr lang="en-US" sz="1800" dirty="0" err="1">
                <a:latin typeface="Calibri"/>
                <a:ea typeface="Calibri"/>
                <a:cs typeface="Calibri"/>
                <a:sym typeface="Calibri"/>
              </a:rPr>
              <a:t>reprezenta</a:t>
            </a:r>
            <a:r>
              <a:rPr lang="en-US" sz="1800" dirty="0">
                <a:latin typeface="Calibri"/>
                <a:ea typeface="Calibri"/>
                <a:cs typeface="Calibri"/>
                <a:sym typeface="Calibri"/>
              </a:rPr>
              <a:t> </a:t>
            </a:r>
            <a:r>
              <a:rPr lang="en-US" sz="1800" dirty="0" err="1">
                <a:latin typeface="Calibri"/>
                <a:ea typeface="Calibri"/>
                <a:cs typeface="Calibri"/>
                <a:sym typeface="Calibri"/>
              </a:rPr>
              <a:t>bariere</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calea</a:t>
            </a:r>
            <a:r>
              <a:rPr lang="en-US" sz="1800" dirty="0">
                <a:latin typeface="Calibri"/>
                <a:ea typeface="Calibri"/>
                <a:cs typeface="Calibri"/>
                <a:sym typeface="Calibri"/>
              </a:rPr>
              <a:t> </a:t>
            </a:r>
            <a:r>
              <a:rPr lang="en-US" sz="1800" dirty="0" err="1">
                <a:latin typeface="Calibri"/>
                <a:ea typeface="Calibri"/>
                <a:cs typeface="Calibri"/>
                <a:sym typeface="Calibri"/>
              </a:rPr>
              <a:t>exercițiilor</a:t>
            </a:r>
            <a:r>
              <a:rPr lang="en-US" sz="1800" dirty="0">
                <a:latin typeface="Calibri"/>
                <a:ea typeface="Calibri"/>
                <a:cs typeface="Calibri"/>
                <a:sym typeface="Calibri"/>
              </a:rPr>
              <a:t> </a:t>
            </a:r>
            <a:r>
              <a:rPr lang="en-US" sz="1800" dirty="0" err="1">
                <a:latin typeface="Calibri"/>
                <a:ea typeface="Calibri"/>
                <a:cs typeface="Calibri"/>
                <a:sym typeface="Calibri"/>
              </a:rPr>
              <a:t>fizice</a:t>
            </a:r>
            <a:r>
              <a:rPr lang="en-US" sz="1800" dirty="0">
                <a:latin typeface="Calibri"/>
                <a:ea typeface="Calibri"/>
                <a:cs typeface="Calibri"/>
                <a:sym typeface="Calibri"/>
              </a:rPr>
              <a:t> </a:t>
            </a:r>
            <a:r>
              <a:rPr lang="en-US" sz="1800" dirty="0" err="1">
                <a:latin typeface="Calibri"/>
                <a:ea typeface="Calibri"/>
                <a:cs typeface="Calibri"/>
                <a:sym typeface="Calibri"/>
              </a:rPr>
              <a:t>zilnice</a:t>
            </a:r>
            <a:r>
              <a:rPr lang="en-US" sz="1800" dirty="0">
                <a:latin typeface="Calibri"/>
                <a:ea typeface="Calibri"/>
                <a:cs typeface="Calibri"/>
                <a:sym typeface="Calibri"/>
              </a:rPr>
              <a:t>.</a:t>
            </a:r>
            <a:endParaRPr dirty="0"/>
          </a:p>
          <a:p>
            <a:pPr marL="0" lvl="0" indent="0" algn="l" rtl="0">
              <a:lnSpc>
                <a:spcPct val="107000"/>
              </a:lnSpc>
              <a:spcBef>
                <a:spcPts val="0"/>
              </a:spcBef>
              <a:spcAft>
                <a:spcPts val="0"/>
              </a:spcAft>
              <a:buSzPts val="1400"/>
              <a:buNone/>
            </a:pPr>
            <a:r>
              <a:rPr lang="en-US" sz="1800" dirty="0">
                <a:latin typeface="Calibri"/>
                <a:ea typeface="Calibri"/>
                <a:cs typeface="Calibri"/>
                <a:sym typeface="Calibri"/>
              </a:rPr>
              <a:t>De </a:t>
            </a:r>
            <a:r>
              <a:rPr lang="en-US" sz="1800" dirty="0" err="1">
                <a:latin typeface="Calibri"/>
                <a:ea typeface="Calibri"/>
                <a:cs typeface="Calibri"/>
                <a:sym typeface="Calibri"/>
              </a:rPr>
              <a:t>asemenea</a:t>
            </a:r>
            <a:r>
              <a:rPr lang="en-US" sz="1800" dirty="0">
                <a:latin typeface="Calibri"/>
                <a:ea typeface="Calibri"/>
                <a:cs typeface="Calibri"/>
                <a:sym typeface="Calibri"/>
              </a:rPr>
              <a:t>, de-a </a:t>
            </a:r>
            <a:r>
              <a:rPr lang="en-US" sz="1800" dirty="0" err="1">
                <a:latin typeface="Calibri"/>
                <a:ea typeface="Calibri"/>
                <a:cs typeface="Calibri"/>
                <a:sym typeface="Calibri"/>
              </a:rPr>
              <a:t>lungul</a:t>
            </a:r>
            <a:r>
              <a:rPr lang="en-US" sz="1800" dirty="0">
                <a:latin typeface="Calibri"/>
                <a:ea typeface="Calibri"/>
                <a:cs typeface="Calibri"/>
                <a:sym typeface="Calibri"/>
              </a:rPr>
              <a:t> </a:t>
            </a:r>
            <a:r>
              <a:rPr lang="en-US" sz="1800" dirty="0" err="1">
                <a:latin typeface="Calibri"/>
                <a:ea typeface="Calibri"/>
                <a:cs typeface="Calibri"/>
                <a:sym typeface="Calibri"/>
              </a:rPr>
              <a:t>anilor</a:t>
            </a:r>
            <a:r>
              <a:rPr lang="en-US" sz="1800" dirty="0">
                <a:latin typeface="Calibri"/>
                <a:ea typeface="Calibri"/>
                <a:cs typeface="Calibri"/>
                <a:sym typeface="Calibri"/>
              </a:rPr>
              <a:t>, </a:t>
            </a:r>
            <a:r>
              <a:rPr lang="en-US" sz="1800" dirty="0" err="1">
                <a:latin typeface="Calibri"/>
                <a:ea typeface="Calibri"/>
                <a:cs typeface="Calibri"/>
                <a:sym typeface="Calibri"/>
              </a:rPr>
              <a:t>bărbații</a:t>
            </a:r>
            <a:r>
              <a:rPr lang="en-US" sz="1800" dirty="0">
                <a:latin typeface="Calibri"/>
                <a:ea typeface="Calibri"/>
                <a:cs typeface="Calibri"/>
                <a:sym typeface="Calibri"/>
              </a:rPr>
              <a:t> </a:t>
            </a:r>
            <a:r>
              <a:rPr lang="en-US" sz="1800" dirty="0" err="1">
                <a:latin typeface="Calibri"/>
                <a:ea typeface="Calibri"/>
                <a:cs typeface="Calibri"/>
                <a:sym typeface="Calibri"/>
              </a:rPr>
              <a:t>sunt</a:t>
            </a:r>
            <a:r>
              <a:rPr lang="en-US" sz="1800" dirty="0">
                <a:latin typeface="Calibri"/>
                <a:ea typeface="Calibri"/>
                <a:cs typeface="Calibri"/>
                <a:sym typeface="Calibri"/>
              </a:rPr>
              <a:t> </a:t>
            </a:r>
            <a:r>
              <a:rPr lang="en-US" sz="1800" dirty="0" err="1">
                <a:latin typeface="Calibri"/>
                <a:ea typeface="Calibri"/>
                <a:cs typeface="Calibri"/>
                <a:sym typeface="Calibri"/>
              </a:rPr>
              <a:t>mai</a:t>
            </a:r>
            <a:r>
              <a:rPr lang="en-US" sz="1800" dirty="0">
                <a:latin typeface="Calibri"/>
                <a:ea typeface="Calibri"/>
                <a:cs typeface="Calibri"/>
                <a:sym typeface="Calibri"/>
              </a:rPr>
              <a:t> </a:t>
            </a:r>
            <a:r>
              <a:rPr lang="en-US" sz="1800" dirty="0" err="1">
                <a:latin typeface="Calibri"/>
                <a:ea typeface="Calibri"/>
                <a:cs typeface="Calibri"/>
                <a:sym typeface="Calibri"/>
              </a:rPr>
              <a:t>puțin</a:t>
            </a:r>
            <a:r>
              <a:rPr lang="en-US" sz="1800" dirty="0">
                <a:latin typeface="Calibri"/>
                <a:ea typeface="Calibri"/>
                <a:cs typeface="Calibri"/>
                <a:sym typeface="Calibri"/>
              </a:rPr>
              <a:t> </a:t>
            </a:r>
            <a:r>
              <a:rPr lang="en-US" sz="1800" dirty="0" err="1">
                <a:latin typeface="Calibri"/>
                <a:ea typeface="Calibri"/>
                <a:cs typeface="Calibri"/>
                <a:sym typeface="Calibri"/>
              </a:rPr>
              <a:t>sedentari</a:t>
            </a:r>
            <a:r>
              <a:rPr lang="en-US" sz="1800" dirty="0">
                <a:latin typeface="Calibri"/>
                <a:ea typeface="Calibri"/>
                <a:cs typeface="Calibri"/>
                <a:sym typeface="Calibri"/>
              </a:rPr>
              <a:t> </a:t>
            </a:r>
            <a:r>
              <a:rPr lang="en-US" sz="1800" dirty="0" err="1">
                <a:latin typeface="Calibri"/>
                <a:ea typeface="Calibri"/>
                <a:cs typeface="Calibri"/>
                <a:sym typeface="Calibri"/>
              </a:rPr>
              <a:t>decât</a:t>
            </a:r>
            <a:r>
              <a:rPr lang="en-US" sz="1800" dirty="0">
                <a:latin typeface="Calibri"/>
                <a:ea typeface="Calibri"/>
                <a:cs typeface="Calibri"/>
                <a:sym typeface="Calibri"/>
              </a:rPr>
              <a:t> </a:t>
            </a:r>
            <a:r>
              <a:rPr lang="en-US" sz="1800" dirty="0" err="1">
                <a:latin typeface="Calibri"/>
                <a:ea typeface="Calibri"/>
                <a:cs typeface="Calibri"/>
                <a:sym typeface="Calibri"/>
              </a:rPr>
              <a:t>femeile</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toate</a:t>
            </a:r>
            <a:r>
              <a:rPr lang="en-US" sz="1800" dirty="0">
                <a:latin typeface="Calibri"/>
                <a:ea typeface="Calibri"/>
                <a:cs typeface="Calibri"/>
                <a:sym typeface="Calibri"/>
              </a:rPr>
              <a:t> </a:t>
            </a:r>
            <a:r>
              <a:rPr lang="en-US" sz="1800" dirty="0" err="1">
                <a:latin typeface="Calibri"/>
                <a:ea typeface="Calibri"/>
                <a:cs typeface="Calibri"/>
                <a:sym typeface="Calibri"/>
              </a:rPr>
              <a:t>grupele</a:t>
            </a:r>
            <a:r>
              <a:rPr lang="en-US" sz="1800" dirty="0">
                <a:latin typeface="Calibri"/>
                <a:ea typeface="Calibri"/>
                <a:cs typeface="Calibri"/>
                <a:sym typeface="Calibri"/>
              </a:rPr>
              <a:t> de </a:t>
            </a:r>
            <a:r>
              <a:rPr lang="en-US" sz="1800" dirty="0" err="1">
                <a:latin typeface="Calibri"/>
                <a:ea typeface="Calibri"/>
                <a:cs typeface="Calibri"/>
                <a:sym typeface="Calibri"/>
              </a:rPr>
              <a:t>vârstă</a:t>
            </a:r>
            <a:r>
              <a:rPr lang="en-US" sz="1800" dirty="0">
                <a:latin typeface="Calibri"/>
                <a:ea typeface="Calibri"/>
                <a:cs typeface="Calibri"/>
                <a:sym typeface="Calibri"/>
              </a:rPr>
              <a:t>, </a:t>
            </a:r>
            <a:r>
              <a:rPr lang="en-US" sz="1800" dirty="0" err="1">
                <a:latin typeface="Calibri"/>
                <a:ea typeface="Calibri"/>
                <a:cs typeface="Calibri"/>
                <a:sym typeface="Calibri"/>
              </a:rPr>
              <a:t>poate</a:t>
            </a:r>
            <a:r>
              <a:rPr lang="en-US" sz="1800" dirty="0">
                <a:latin typeface="Calibri"/>
                <a:ea typeface="Calibri"/>
                <a:cs typeface="Calibri"/>
                <a:sym typeface="Calibri"/>
              </a:rPr>
              <a:t> din </a:t>
            </a:r>
            <a:r>
              <a:rPr lang="en-US" sz="1800" dirty="0" err="1">
                <a:latin typeface="Calibri"/>
                <a:ea typeface="Calibri"/>
                <a:cs typeface="Calibri"/>
                <a:sym typeface="Calibri"/>
              </a:rPr>
              <a:t>cauza</a:t>
            </a:r>
            <a:r>
              <a:rPr lang="en-US" sz="1800" dirty="0">
                <a:latin typeface="Calibri"/>
                <a:ea typeface="Calibri"/>
                <a:cs typeface="Calibri"/>
                <a:sym typeface="Calibri"/>
              </a:rPr>
              <a:t> </a:t>
            </a:r>
            <a:r>
              <a:rPr lang="en-US" sz="1800" dirty="0" err="1">
                <a:latin typeface="Calibri"/>
                <a:ea typeface="Calibri"/>
                <a:cs typeface="Calibri"/>
                <a:sym typeface="Calibri"/>
              </a:rPr>
              <a:t>cantității</a:t>
            </a:r>
            <a:r>
              <a:rPr lang="en-US" sz="1800" dirty="0">
                <a:latin typeface="Calibri"/>
                <a:ea typeface="Calibri"/>
                <a:cs typeface="Calibri"/>
                <a:sym typeface="Calibri"/>
              </a:rPr>
              <a:t> </a:t>
            </a:r>
            <a:r>
              <a:rPr lang="en-US" sz="1800" dirty="0" err="1">
                <a:latin typeface="Calibri"/>
                <a:ea typeface="Calibri"/>
                <a:cs typeface="Calibri"/>
                <a:sym typeface="Calibri"/>
              </a:rPr>
              <a:t>mai</a:t>
            </a:r>
            <a:r>
              <a:rPr lang="en-US" sz="1800" dirty="0">
                <a:latin typeface="Calibri"/>
                <a:ea typeface="Calibri"/>
                <a:cs typeface="Calibri"/>
                <a:sym typeface="Calibri"/>
              </a:rPr>
              <a:t> </a:t>
            </a:r>
            <a:r>
              <a:rPr lang="en-US" sz="1800" dirty="0" err="1">
                <a:latin typeface="Calibri"/>
                <a:ea typeface="Calibri"/>
                <a:cs typeface="Calibri"/>
                <a:sym typeface="Calibri"/>
              </a:rPr>
              <a:t>mici</a:t>
            </a:r>
            <a:r>
              <a:rPr lang="en-US" sz="1800" dirty="0">
                <a:latin typeface="Calibri"/>
                <a:ea typeface="Calibri"/>
                <a:cs typeface="Calibri"/>
                <a:sym typeface="Calibri"/>
              </a:rPr>
              <a:t> de </a:t>
            </a:r>
            <a:r>
              <a:rPr lang="en-US" sz="1800" dirty="0" err="1">
                <a:latin typeface="Calibri"/>
                <a:ea typeface="Calibri"/>
                <a:cs typeface="Calibri"/>
                <a:sym typeface="Calibri"/>
              </a:rPr>
              <a:t>timp</a:t>
            </a:r>
            <a:r>
              <a:rPr lang="en-US" sz="1800" dirty="0">
                <a:latin typeface="Calibri"/>
                <a:ea typeface="Calibri"/>
                <a:cs typeface="Calibri"/>
                <a:sym typeface="Calibri"/>
              </a:rPr>
              <a:t> liber </a:t>
            </a:r>
            <a:r>
              <a:rPr lang="en-US" sz="1800" dirty="0" err="1">
                <a:latin typeface="Calibri"/>
                <a:ea typeface="Calibri"/>
                <a:cs typeface="Calibri"/>
                <a:sym typeface="Calibri"/>
              </a:rPr>
              <a:t>pentru</a:t>
            </a:r>
            <a:r>
              <a:rPr lang="en-US" sz="1800" dirty="0">
                <a:latin typeface="Calibri"/>
                <a:ea typeface="Calibri"/>
                <a:cs typeface="Calibri"/>
                <a:sym typeface="Calibri"/>
              </a:rPr>
              <a:t> </a:t>
            </a:r>
            <a:r>
              <a:rPr lang="en-US" sz="1800" dirty="0" err="1">
                <a:latin typeface="Calibri"/>
                <a:ea typeface="Calibri"/>
                <a:cs typeface="Calibri"/>
                <a:sym typeface="Calibri"/>
              </a:rPr>
              <a:t>agrement</a:t>
            </a:r>
            <a:r>
              <a:rPr lang="en-US" sz="1800" dirty="0">
                <a:latin typeface="Calibri"/>
                <a:ea typeface="Calibri"/>
                <a:cs typeface="Calibri"/>
                <a:sym typeface="Calibri"/>
              </a:rPr>
              <a:t> </a:t>
            </a:r>
            <a:r>
              <a:rPr lang="en-US" sz="1800" dirty="0" err="1">
                <a:latin typeface="Calibri"/>
                <a:ea typeface="Calibri"/>
                <a:cs typeface="Calibri"/>
                <a:sym typeface="Calibri"/>
              </a:rPr>
              <a:t>sau</a:t>
            </a:r>
            <a:r>
              <a:rPr lang="en-US" sz="1800" dirty="0">
                <a:latin typeface="Calibri"/>
                <a:ea typeface="Calibri"/>
                <a:cs typeface="Calibri"/>
                <a:sym typeface="Calibri"/>
              </a:rPr>
              <a:t> sport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cazul</a:t>
            </a:r>
            <a:r>
              <a:rPr lang="en-US" sz="1800" dirty="0">
                <a:latin typeface="Calibri"/>
                <a:ea typeface="Calibri"/>
                <a:cs typeface="Calibri"/>
                <a:sym typeface="Calibri"/>
              </a:rPr>
              <a:t> </a:t>
            </a:r>
            <a:r>
              <a:rPr lang="en-US" sz="1800" dirty="0" err="1">
                <a:latin typeface="Calibri"/>
                <a:ea typeface="Calibri"/>
                <a:cs typeface="Calibri"/>
                <a:sym typeface="Calibri"/>
              </a:rPr>
              <a:t>femeilor</a:t>
            </a:r>
            <a:r>
              <a:rPr lang="en-US" sz="1800" dirty="0">
                <a:latin typeface="Calibri"/>
                <a:ea typeface="Calibri"/>
                <a:cs typeface="Calibri"/>
                <a:sym typeface="Calibri"/>
              </a:rPr>
              <a:t>. </a:t>
            </a:r>
            <a:endParaRPr sz="1800" dirty="0">
              <a:latin typeface="Calibri"/>
              <a:ea typeface="Calibri"/>
              <a:cs typeface="Calibri"/>
              <a:sym typeface="Calibri"/>
            </a:endParaRPr>
          </a:p>
        </p:txBody>
      </p:sp>
      <p:sp>
        <p:nvSpPr>
          <p:cNvPr id="438" name="Google Shape;43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959735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dirty="0" err="1">
                <a:latin typeface="Calibri"/>
                <a:ea typeface="Calibri"/>
                <a:cs typeface="Calibri"/>
                <a:sym typeface="Calibri"/>
              </a:rPr>
              <a:t>Relațiile</a:t>
            </a:r>
            <a:r>
              <a:rPr lang="en-US" sz="1800" dirty="0">
                <a:latin typeface="Calibri"/>
                <a:ea typeface="Calibri"/>
                <a:cs typeface="Calibri"/>
                <a:sym typeface="Calibri"/>
              </a:rPr>
              <a:t> </a:t>
            </a:r>
            <a:r>
              <a:rPr lang="en-US" sz="1800" dirty="0" err="1">
                <a:latin typeface="Calibri"/>
                <a:ea typeface="Calibri"/>
                <a:cs typeface="Calibri"/>
                <a:sym typeface="Calibri"/>
              </a:rPr>
              <a:t>sociale</a:t>
            </a:r>
            <a:r>
              <a:rPr lang="en-US" sz="1800" dirty="0">
                <a:latin typeface="Calibri"/>
                <a:ea typeface="Calibri"/>
                <a:cs typeface="Calibri"/>
                <a:sym typeface="Calibri"/>
              </a:rPr>
              <a:t> </a:t>
            </a:r>
            <a:r>
              <a:rPr lang="en-US" sz="1800" dirty="0" err="1">
                <a:latin typeface="Calibri"/>
                <a:ea typeface="Calibri"/>
                <a:cs typeface="Calibri"/>
                <a:sym typeface="Calibri"/>
              </a:rPr>
              <a:t>joacă</a:t>
            </a:r>
            <a:r>
              <a:rPr lang="en-US" sz="1800" dirty="0">
                <a:latin typeface="Calibri"/>
                <a:ea typeface="Calibri"/>
                <a:cs typeface="Calibri"/>
                <a:sym typeface="Calibri"/>
              </a:rPr>
              <a:t> un </a:t>
            </a:r>
            <a:r>
              <a:rPr lang="en-US" sz="1800" dirty="0" err="1">
                <a:latin typeface="Calibri"/>
                <a:ea typeface="Calibri"/>
                <a:cs typeface="Calibri"/>
                <a:sym typeface="Calibri"/>
              </a:rPr>
              <a:t>rol</a:t>
            </a:r>
            <a:r>
              <a:rPr lang="en-US" sz="1800" dirty="0">
                <a:latin typeface="Calibri"/>
                <a:ea typeface="Calibri"/>
                <a:cs typeface="Calibri"/>
                <a:sym typeface="Calibri"/>
              </a:rPr>
              <a:t> </a:t>
            </a:r>
            <a:r>
              <a:rPr lang="en-US" sz="1800" dirty="0" err="1">
                <a:latin typeface="Calibri"/>
                <a:ea typeface="Calibri"/>
                <a:cs typeface="Calibri"/>
                <a:sym typeface="Calibri"/>
              </a:rPr>
              <a:t>semnificativ</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modelarea</a:t>
            </a:r>
            <a:r>
              <a:rPr lang="en-US" sz="1800" dirty="0">
                <a:latin typeface="Calibri"/>
                <a:ea typeface="Calibri"/>
                <a:cs typeface="Calibri"/>
                <a:sym typeface="Calibri"/>
              </a:rPr>
              <a:t> </a:t>
            </a:r>
            <a:r>
              <a:rPr lang="en-US" sz="1800" dirty="0" err="1">
                <a:latin typeface="Calibri"/>
                <a:ea typeface="Calibri"/>
                <a:cs typeface="Calibri"/>
                <a:sym typeface="Calibri"/>
              </a:rPr>
              <a:t>comportamentelor</a:t>
            </a:r>
            <a:r>
              <a:rPr lang="en-US" sz="1800" dirty="0">
                <a:latin typeface="Calibri"/>
                <a:ea typeface="Calibri"/>
                <a:cs typeface="Calibri"/>
                <a:sym typeface="Calibri"/>
              </a:rPr>
              <a:t> </a:t>
            </a:r>
            <a:r>
              <a:rPr lang="en-US" sz="1800" dirty="0" err="1">
                <a:latin typeface="Calibri"/>
                <a:ea typeface="Calibri"/>
                <a:cs typeface="Calibri"/>
                <a:sym typeface="Calibri"/>
              </a:rPr>
              <a:t>individuale</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special la </a:t>
            </a:r>
            <a:r>
              <a:rPr lang="en-US" sz="1800" dirty="0" err="1">
                <a:latin typeface="Calibri"/>
                <a:ea typeface="Calibri"/>
                <a:cs typeface="Calibri"/>
                <a:sym typeface="Calibri"/>
              </a:rPr>
              <a:t>bătrânețe</a:t>
            </a:r>
            <a:r>
              <a:rPr lang="en-US" sz="1800" dirty="0">
                <a:latin typeface="Calibri"/>
                <a:ea typeface="Calibri"/>
                <a:cs typeface="Calibri"/>
                <a:sym typeface="Calibri"/>
              </a:rPr>
              <a:t>, </a:t>
            </a:r>
            <a:r>
              <a:rPr lang="en-US" sz="1800" dirty="0" err="1">
                <a:latin typeface="Calibri"/>
                <a:ea typeface="Calibri"/>
                <a:cs typeface="Calibri"/>
                <a:sym typeface="Calibri"/>
              </a:rPr>
              <a:t>menținerea</a:t>
            </a:r>
            <a:r>
              <a:rPr lang="en-US" sz="1800" dirty="0">
                <a:latin typeface="Calibri"/>
                <a:ea typeface="Calibri"/>
                <a:cs typeface="Calibri"/>
                <a:sym typeface="Calibri"/>
              </a:rPr>
              <a:t> </a:t>
            </a:r>
            <a:r>
              <a:rPr lang="en-US" sz="1800" dirty="0" err="1">
                <a:latin typeface="Calibri"/>
                <a:ea typeface="Calibri"/>
                <a:cs typeface="Calibri"/>
                <a:sym typeface="Calibri"/>
              </a:rPr>
              <a:t>unei</a:t>
            </a:r>
            <a:r>
              <a:rPr lang="en-US" sz="1800" dirty="0">
                <a:latin typeface="Calibri"/>
                <a:ea typeface="Calibri"/>
                <a:cs typeface="Calibri"/>
                <a:sym typeface="Calibri"/>
              </a:rPr>
              <a:t> </a:t>
            </a:r>
            <a:r>
              <a:rPr lang="en-US" sz="1800" dirty="0" err="1">
                <a:latin typeface="Calibri"/>
                <a:ea typeface="Calibri"/>
                <a:cs typeface="Calibri"/>
                <a:sym typeface="Calibri"/>
              </a:rPr>
              <a:t>activități</a:t>
            </a:r>
            <a:r>
              <a:rPr lang="en-US" sz="1800" dirty="0">
                <a:latin typeface="Calibri"/>
                <a:ea typeface="Calibri"/>
                <a:cs typeface="Calibri"/>
                <a:sym typeface="Calibri"/>
              </a:rPr>
              <a:t> </a:t>
            </a:r>
            <a:r>
              <a:rPr lang="en-US" sz="1800" dirty="0" err="1">
                <a:latin typeface="Calibri"/>
                <a:ea typeface="Calibri"/>
                <a:cs typeface="Calibri"/>
                <a:sym typeface="Calibri"/>
              </a:rPr>
              <a:t>sociale</a:t>
            </a:r>
            <a:r>
              <a:rPr lang="en-US" sz="1800" dirty="0">
                <a:latin typeface="Calibri"/>
                <a:ea typeface="Calibri"/>
                <a:cs typeface="Calibri"/>
                <a:sym typeface="Calibri"/>
              </a:rPr>
              <a:t> </a:t>
            </a:r>
            <a:r>
              <a:rPr lang="en-US" sz="1800" dirty="0" err="1">
                <a:latin typeface="Calibri"/>
                <a:ea typeface="Calibri"/>
                <a:cs typeface="Calibri"/>
                <a:sym typeface="Calibri"/>
              </a:rPr>
              <a:t>prin</a:t>
            </a:r>
            <a:r>
              <a:rPr lang="en-US" sz="1800" dirty="0">
                <a:latin typeface="Calibri"/>
                <a:ea typeface="Calibri"/>
                <a:cs typeface="Calibri"/>
                <a:sym typeface="Calibri"/>
              </a:rPr>
              <a:t> </a:t>
            </a:r>
            <a:r>
              <a:rPr lang="en-US" sz="1800" dirty="0" err="1">
                <a:latin typeface="Calibri"/>
                <a:ea typeface="Calibri"/>
                <a:cs typeface="Calibri"/>
                <a:sym typeface="Calibri"/>
              </a:rPr>
              <a:t>practicarea</a:t>
            </a:r>
            <a:r>
              <a:rPr lang="en-US" sz="1800" dirty="0">
                <a:latin typeface="Calibri"/>
                <a:ea typeface="Calibri"/>
                <a:cs typeface="Calibri"/>
                <a:sym typeface="Calibri"/>
              </a:rPr>
              <a:t> </a:t>
            </a:r>
            <a:r>
              <a:rPr lang="en-US" sz="1800" dirty="0" err="1">
                <a:latin typeface="Calibri"/>
                <a:ea typeface="Calibri"/>
                <a:cs typeface="Calibri"/>
                <a:sym typeface="Calibri"/>
              </a:rPr>
              <a:t>sportului</a:t>
            </a:r>
            <a:r>
              <a:rPr lang="en-US" sz="1800" dirty="0">
                <a:latin typeface="Calibri"/>
                <a:ea typeface="Calibri"/>
                <a:cs typeface="Calibri"/>
                <a:sym typeface="Calibri"/>
              </a:rPr>
              <a:t> </a:t>
            </a:r>
            <a:r>
              <a:rPr lang="en-US" sz="1800" dirty="0" err="1">
                <a:latin typeface="Calibri"/>
                <a:ea typeface="Calibri"/>
                <a:cs typeface="Calibri"/>
                <a:sym typeface="Calibri"/>
              </a:rPr>
              <a:t>poate</a:t>
            </a:r>
            <a:r>
              <a:rPr lang="en-US" sz="1800" dirty="0">
                <a:latin typeface="Calibri"/>
                <a:ea typeface="Calibri"/>
                <a:cs typeface="Calibri"/>
                <a:sym typeface="Calibri"/>
              </a:rPr>
              <a:t> fi un motivator important </a:t>
            </a:r>
            <a:r>
              <a:rPr lang="en-US" sz="1800" dirty="0" err="1">
                <a:latin typeface="Calibri"/>
                <a:ea typeface="Calibri"/>
                <a:cs typeface="Calibri"/>
                <a:sym typeface="Calibri"/>
              </a:rPr>
              <a:t>și</a:t>
            </a:r>
            <a:r>
              <a:rPr lang="en-US" sz="1800" dirty="0">
                <a:latin typeface="Calibri"/>
                <a:ea typeface="Calibri"/>
                <a:cs typeface="Calibri"/>
                <a:sym typeface="Calibri"/>
              </a:rPr>
              <a:t> </a:t>
            </a:r>
            <a:r>
              <a:rPr lang="en-US" sz="1800" dirty="0" err="1">
                <a:latin typeface="Calibri"/>
                <a:ea typeface="Calibri"/>
                <a:cs typeface="Calibri"/>
                <a:sym typeface="Calibri"/>
              </a:rPr>
              <a:t>poate</a:t>
            </a:r>
            <a:r>
              <a:rPr lang="en-US" sz="1800" dirty="0">
                <a:latin typeface="Calibri"/>
                <a:ea typeface="Calibri"/>
                <a:cs typeface="Calibri"/>
                <a:sym typeface="Calibri"/>
              </a:rPr>
              <a:t> </a:t>
            </a:r>
            <a:r>
              <a:rPr lang="en-US" sz="1800" dirty="0" err="1">
                <a:latin typeface="Calibri"/>
                <a:ea typeface="Calibri"/>
                <a:cs typeface="Calibri"/>
                <a:sym typeface="Calibri"/>
              </a:rPr>
              <a:t>ajuta</a:t>
            </a:r>
            <a:r>
              <a:rPr lang="en-US" sz="1800" dirty="0">
                <a:latin typeface="Calibri"/>
                <a:ea typeface="Calibri"/>
                <a:cs typeface="Calibri"/>
                <a:sym typeface="Calibri"/>
              </a:rPr>
              <a:t> </a:t>
            </a:r>
            <a:r>
              <a:rPr lang="en-US" sz="1800" dirty="0" err="1">
                <a:latin typeface="Calibri"/>
                <a:ea typeface="Calibri"/>
                <a:cs typeface="Calibri"/>
                <a:sym typeface="Calibri"/>
              </a:rPr>
              <a:t>persoanele</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vârstă</a:t>
            </a:r>
            <a:r>
              <a:rPr lang="en-US" sz="1800" dirty="0">
                <a:latin typeface="Calibri"/>
                <a:ea typeface="Calibri"/>
                <a:cs typeface="Calibri"/>
                <a:sym typeface="Calibri"/>
              </a:rPr>
              <a:t> </a:t>
            </a:r>
            <a:r>
              <a:rPr lang="en-US" sz="1800" dirty="0" err="1">
                <a:latin typeface="Calibri"/>
                <a:ea typeface="Calibri"/>
                <a:cs typeface="Calibri"/>
                <a:sym typeface="Calibri"/>
              </a:rPr>
              <a:t>să</a:t>
            </a:r>
            <a:r>
              <a:rPr lang="en-US" sz="1800" dirty="0">
                <a:latin typeface="Calibri"/>
                <a:ea typeface="Calibri"/>
                <a:cs typeface="Calibri"/>
                <a:sym typeface="Calibri"/>
              </a:rPr>
              <a:t> </a:t>
            </a:r>
            <a:r>
              <a:rPr lang="en-US" sz="1800" dirty="0" err="1">
                <a:latin typeface="Calibri"/>
                <a:ea typeface="Calibri"/>
                <a:cs typeface="Calibri"/>
                <a:sym typeface="Calibri"/>
              </a:rPr>
              <a:t>își</a:t>
            </a:r>
            <a:r>
              <a:rPr lang="en-US" sz="1800" dirty="0">
                <a:latin typeface="Calibri"/>
                <a:ea typeface="Calibri"/>
                <a:cs typeface="Calibri"/>
                <a:sym typeface="Calibri"/>
              </a:rPr>
              <a:t> </a:t>
            </a:r>
            <a:r>
              <a:rPr lang="en-US" sz="1800" dirty="0" err="1">
                <a:latin typeface="Calibri"/>
                <a:ea typeface="Calibri"/>
                <a:cs typeface="Calibri"/>
                <a:sym typeface="Calibri"/>
              </a:rPr>
              <a:t>mențină</a:t>
            </a:r>
            <a:r>
              <a:rPr lang="en-US" sz="1800" dirty="0">
                <a:latin typeface="Calibri"/>
                <a:ea typeface="Calibri"/>
                <a:cs typeface="Calibri"/>
                <a:sym typeface="Calibri"/>
              </a:rPr>
              <a:t> o </a:t>
            </a:r>
            <a:r>
              <a:rPr lang="en-US" sz="1800" dirty="0" err="1">
                <a:latin typeface="Calibri"/>
                <a:ea typeface="Calibri"/>
                <a:cs typeface="Calibri"/>
                <a:sym typeface="Calibri"/>
              </a:rPr>
              <a:t>sănătate</a:t>
            </a:r>
            <a:r>
              <a:rPr lang="en-US" sz="1800" dirty="0">
                <a:latin typeface="Calibri"/>
                <a:ea typeface="Calibri"/>
                <a:cs typeface="Calibri"/>
                <a:sym typeface="Calibri"/>
              </a:rPr>
              <a:t> </a:t>
            </a:r>
            <a:r>
              <a:rPr lang="en-US" sz="1800" dirty="0" err="1">
                <a:latin typeface="Calibri"/>
                <a:ea typeface="Calibri"/>
                <a:cs typeface="Calibri"/>
                <a:sym typeface="Calibri"/>
              </a:rPr>
              <a:t>mai</a:t>
            </a:r>
            <a:r>
              <a:rPr lang="en-US" sz="1800" dirty="0">
                <a:latin typeface="Calibri"/>
                <a:ea typeface="Calibri"/>
                <a:cs typeface="Calibri"/>
                <a:sym typeface="Calibri"/>
              </a:rPr>
              <a:t> </a:t>
            </a:r>
            <a:r>
              <a:rPr lang="en-US" sz="1800" dirty="0" err="1">
                <a:latin typeface="Calibri"/>
                <a:ea typeface="Calibri"/>
                <a:cs typeface="Calibri"/>
                <a:sym typeface="Calibri"/>
              </a:rPr>
              <a:t>bună</a:t>
            </a:r>
            <a:r>
              <a:rPr lang="en-US" sz="1800" dirty="0">
                <a:latin typeface="Calibri"/>
                <a:ea typeface="Calibri"/>
                <a:cs typeface="Calibri"/>
                <a:sym typeface="Calibri"/>
              </a:rPr>
              <a:t>.</a:t>
            </a:r>
            <a:endParaRPr dirty="0"/>
          </a:p>
          <a:p>
            <a:pPr marL="0" lvl="0" indent="0" algn="l" rtl="0">
              <a:lnSpc>
                <a:spcPct val="107000"/>
              </a:lnSpc>
              <a:spcBef>
                <a:spcPts val="0"/>
              </a:spcBef>
              <a:spcAft>
                <a:spcPts val="0"/>
              </a:spcAft>
              <a:buSzPts val="1400"/>
              <a:buNone/>
            </a:pPr>
            <a:r>
              <a:rPr lang="en-US" sz="1800" dirty="0" err="1">
                <a:latin typeface="Calibri"/>
                <a:ea typeface="Calibri"/>
                <a:cs typeface="Calibri"/>
                <a:sym typeface="Calibri"/>
              </a:rPr>
              <a:t>Persoanele</a:t>
            </a:r>
            <a:r>
              <a:rPr lang="en-US" sz="1800" dirty="0">
                <a:latin typeface="Calibri"/>
                <a:ea typeface="Calibri"/>
                <a:cs typeface="Calibri"/>
                <a:sym typeface="Calibri"/>
              </a:rPr>
              <a:t> cu un </a:t>
            </a:r>
            <a:r>
              <a:rPr lang="en-US" sz="1800" dirty="0" err="1">
                <a:latin typeface="Calibri"/>
                <a:ea typeface="Calibri"/>
                <a:cs typeface="Calibri"/>
                <a:sym typeface="Calibri"/>
              </a:rPr>
              <a:t>nivel</a:t>
            </a:r>
            <a:r>
              <a:rPr lang="en-US" sz="1800" dirty="0">
                <a:latin typeface="Calibri"/>
                <a:ea typeface="Calibri"/>
                <a:cs typeface="Calibri"/>
                <a:sym typeface="Calibri"/>
              </a:rPr>
              <a:t> </a:t>
            </a:r>
            <a:r>
              <a:rPr lang="en-US" sz="1800" dirty="0" err="1">
                <a:latin typeface="Calibri"/>
                <a:ea typeface="Calibri"/>
                <a:cs typeface="Calibri"/>
                <a:sym typeface="Calibri"/>
              </a:rPr>
              <a:t>mai</a:t>
            </a:r>
            <a:r>
              <a:rPr lang="en-US" sz="1800" dirty="0">
                <a:latin typeface="Calibri"/>
                <a:ea typeface="Calibri"/>
                <a:cs typeface="Calibri"/>
                <a:sym typeface="Calibri"/>
              </a:rPr>
              <a:t> </a:t>
            </a:r>
            <a:r>
              <a:rPr lang="en-US" sz="1800" dirty="0" err="1">
                <a:latin typeface="Calibri"/>
                <a:ea typeface="Calibri"/>
                <a:cs typeface="Calibri"/>
                <a:sym typeface="Calibri"/>
              </a:rPr>
              <a:t>ridicat</a:t>
            </a:r>
            <a:r>
              <a:rPr lang="en-US" sz="1800" dirty="0">
                <a:latin typeface="Calibri"/>
                <a:ea typeface="Calibri"/>
                <a:cs typeface="Calibri"/>
                <a:sym typeface="Calibri"/>
              </a:rPr>
              <a:t> de </a:t>
            </a:r>
            <a:r>
              <a:rPr lang="en-US" sz="1800" dirty="0" err="1">
                <a:latin typeface="Calibri"/>
                <a:ea typeface="Calibri"/>
                <a:cs typeface="Calibri"/>
                <a:sym typeface="Calibri"/>
              </a:rPr>
              <a:t>educație</a:t>
            </a:r>
            <a:r>
              <a:rPr lang="en-US" sz="1800" dirty="0">
                <a:latin typeface="Calibri"/>
                <a:ea typeface="Calibri"/>
                <a:cs typeface="Calibri"/>
                <a:sym typeface="Calibri"/>
              </a:rPr>
              <a:t> </a:t>
            </a:r>
            <a:r>
              <a:rPr lang="en-US" sz="1800" dirty="0" err="1">
                <a:latin typeface="Calibri"/>
                <a:ea typeface="Calibri"/>
                <a:cs typeface="Calibri"/>
                <a:sym typeface="Calibri"/>
              </a:rPr>
              <a:t>sunt</a:t>
            </a:r>
            <a:r>
              <a:rPr lang="en-US" sz="1800" dirty="0">
                <a:latin typeface="Calibri"/>
                <a:ea typeface="Calibri"/>
                <a:cs typeface="Calibri"/>
                <a:sym typeface="Calibri"/>
              </a:rPr>
              <a:t> </a:t>
            </a:r>
            <a:r>
              <a:rPr lang="en-US" sz="1800" dirty="0" err="1">
                <a:latin typeface="Calibri"/>
                <a:ea typeface="Calibri"/>
                <a:cs typeface="Calibri"/>
                <a:sym typeface="Calibri"/>
              </a:rPr>
              <a:t>susceptibile</a:t>
            </a:r>
            <a:r>
              <a:rPr lang="en-US" sz="1800" dirty="0">
                <a:latin typeface="Calibri"/>
                <a:ea typeface="Calibri"/>
                <a:cs typeface="Calibri"/>
                <a:sym typeface="Calibri"/>
              </a:rPr>
              <a:t> de a </a:t>
            </a:r>
            <a:r>
              <a:rPr lang="en-US" sz="1800" dirty="0" err="1">
                <a:latin typeface="Calibri"/>
                <a:ea typeface="Calibri"/>
                <a:cs typeface="Calibri"/>
                <a:sym typeface="Calibri"/>
              </a:rPr>
              <a:t>avea</a:t>
            </a:r>
            <a:r>
              <a:rPr lang="en-US" sz="1800" dirty="0">
                <a:latin typeface="Calibri"/>
                <a:ea typeface="Calibri"/>
                <a:cs typeface="Calibri"/>
                <a:sym typeface="Calibri"/>
              </a:rPr>
              <a:t> </a:t>
            </a:r>
            <a:r>
              <a:rPr lang="en-US" sz="1800" dirty="0" err="1">
                <a:latin typeface="Calibri"/>
                <a:ea typeface="Calibri"/>
                <a:cs typeface="Calibri"/>
                <a:sym typeface="Calibri"/>
              </a:rPr>
              <a:t>rezultate</a:t>
            </a:r>
            <a:r>
              <a:rPr lang="en-US" sz="1800" dirty="0">
                <a:latin typeface="Calibri"/>
                <a:ea typeface="Calibri"/>
                <a:cs typeface="Calibri"/>
                <a:sym typeface="Calibri"/>
              </a:rPr>
              <a:t> </a:t>
            </a:r>
            <a:r>
              <a:rPr lang="en-US" sz="1800" dirty="0" err="1">
                <a:latin typeface="Calibri"/>
                <a:ea typeface="Calibri"/>
                <a:cs typeface="Calibri"/>
                <a:sym typeface="Calibri"/>
              </a:rPr>
              <a:t>mai</a:t>
            </a:r>
            <a:r>
              <a:rPr lang="en-US" sz="1800" dirty="0">
                <a:latin typeface="Calibri"/>
                <a:ea typeface="Calibri"/>
                <a:cs typeface="Calibri"/>
                <a:sym typeface="Calibri"/>
              </a:rPr>
              <a:t> </a:t>
            </a:r>
            <a:r>
              <a:rPr lang="en-US" sz="1800" dirty="0" err="1">
                <a:latin typeface="Calibri"/>
                <a:ea typeface="Calibri"/>
                <a:cs typeface="Calibri"/>
                <a:sym typeface="Calibri"/>
              </a:rPr>
              <a:t>bune</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materie</a:t>
            </a:r>
            <a:r>
              <a:rPr lang="en-US" sz="1800" dirty="0">
                <a:latin typeface="Calibri"/>
                <a:ea typeface="Calibri"/>
                <a:cs typeface="Calibri"/>
                <a:sym typeface="Calibri"/>
              </a:rPr>
              <a:t> de </a:t>
            </a:r>
            <a:r>
              <a:rPr lang="en-US" sz="1800" dirty="0" err="1">
                <a:latin typeface="Calibri"/>
                <a:ea typeface="Calibri"/>
                <a:cs typeface="Calibri"/>
                <a:sym typeface="Calibri"/>
              </a:rPr>
              <a:t>sănătate</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de a se </a:t>
            </a:r>
            <a:r>
              <a:rPr lang="en-US" sz="1800" dirty="0" err="1">
                <a:latin typeface="Calibri"/>
                <a:ea typeface="Calibri"/>
                <a:cs typeface="Calibri"/>
                <a:sym typeface="Calibri"/>
              </a:rPr>
              <a:t>implica</a:t>
            </a:r>
            <a:r>
              <a:rPr lang="en-US" sz="1800" dirty="0">
                <a:latin typeface="Calibri"/>
                <a:ea typeface="Calibri"/>
                <a:cs typeface="Calibri"/>
                <a:sym typeface="Calibri"/>
              </a:rPr>
              <a:t> </a:t>
            </a:r>
            <a:r>
              <a:rPr lang="en-US" sz="1800" dirty="0" err="1">
                <a:latin typeface="Calibri"/>
                <a:ea typeface="Calibri"/>
                <a:cs typeface="Calibri"/>
                <a:sym typeface="Calibri"/>
              </a:rPr>
              <a:t>în</a:t>
            </a:r>
            <a:r>
              <a:rPr lang="en-US" sz="1800" dirty="0">
                <a:latin typeface="Calibri"/>
                <a:ea typeface="Calibri"/>
                <a:cs typeface="Calibri"/>
                <a:sym typeface="Calibri"/>
              </a:rPr>
              <a:t> </a:t>
            </a:r>
            <a:r>
              <a:rPr lang="en-US" sz="1800" dirty="0" err="1">
                <a:latin typeface="Calibri"/>
                <a:ea typeface="Calibri"/>
                <a:cs typeface="Calibri"/>
                <a:sym typeface="Calibri"/>
              </a:rPr>
              <a:t>mai</a:t>
            </a:r>
            <a:r>
              <a:rPr lang="en-US" sz="1800" dirty="0">
                <a:latin typeface="Calibri"/>
                <a:ea typeface="Calibri"/>
                <a:cs typeface="Calibri"/>
                <a:sym typeface="Calibri"/>
              </a:rPr>
              <a:t> </a:t>
            </a:r>
            <a:r>
              <a:rPr lang="en-US" sz="1800" dirty="0" err="1">
                <a:latin typeface="Calibri"/>
                <a:ea typeface="Calibri"/>
                <a:cs typeface="Calibri"/>
                <a:sym typeface="Calibri"/>
              </a:rPr>
              <a:t>multe</a:t>
            </a:r>
            <a:r>
              <a:rPr lang="en-US" sz="1800" dirty="0">
                <a:latin typeface="Calibri"/>
                <a:ea typeface="Calibri"/>
                <a:cs typeface="Calibri"/>
                <a:sym typeface="Calibri"/>
              </a:rPr>
              <a:t> </a:t>
            </a:r>
            <a:r>
              <a:rPr lang="en-US" sz="1800" dirty="0" err="1">
                <a:latin typeface="Calibri"/>
                <a:ea typeface="Calibri"/>
                <a:cs typeface="Calibri"/>
                <a:sym typeface="Calibri"/>
              </a:rPr>
              <a:t>activități</a:t>
            </a:r>
            <a:r>
              <a:rPr lang="en-US" sz="1800" dirty="0">
                <a:latin typeface="Calibri"/>
                <a:ea typeface="Calibri"/>
                <a:cs typeface="Calibri"/>
                <a:sym typeface="Calibri"/>
              </a:rPr>
              <a:t> </a:t>
            </a:r>
            <a:r>
              <a:rPr lang="en-US" sz="1800" dirty="0" err="1">
                <a:latin typeface="Calibri"/>
                <a:ea typeface="Calibri"/>
                <a:cs typeface="Calibri"/>
                <a:sym typeface="Calibri"/>
              </a:rPr>
              <a:t>fizice</a:t>
            </a:r>
            <a:r>
              <a:rPr lang="en-US" sz="1800" dirty="0">
                <a:latin typeface="Calibri"/>
                <a:ea typeface="Calibri"/>
                <a:cs typeface="Calibri"/>
                <a:sym typeface="Calibri"/>
              </a:rPr>
              <a:t>. De </a:t>
            </a:r>
            <a:r>
              <a:rPr lang="en-US" sz="1800" dirty="0" err="1">
                <a:latin typeface="Calibri"/>
                <a:ea typeface="Calibri"/>
                <a:cs typeface="Calibri"/>
                <a:sym typeface="Calibri"/>
              </a:rPr>
              <a:t>asemenea</a:t>
            </a:r>
            <a:r>
              <a:rPr lang="en-US" sz="1800" dirty="0">
                <a:latin typeface="Calibri"/>
                <a:ea typeface="Calibri"/>
                <a:cs typeface="Calibri"/>
                <a:sym typeface="Calibri"/>
              </a:rPr>
              <a:t>, </a:t>
            </a:r>
            <a:r>
              <a:rPr lang="en-US" sz="1800" dirty="0" err="1">
                <a:latin typeface="Calibri"/>
                <a:ea typeface="Calibri"/>
                <a:cs typeface="Calibri"/>
                <a:sym typeface="Calibri"/>
              </a:rPr>
              <a:t>nivelul</a:t>
            </a:r>
            <a:r>
              <a:rPr lang="en-US" sz="1800" dirty="0">
                <a:latin typeface="Calibri"/>
                <a:ea typeface="Calibri"/>
                <a:cs typeface="Calibri"/>
                <a:sym typeface="Calibri"/>
              </a:rPr>
              <a:t> </a:t>
            </a:r>
            <a:r>
              <a:rPr lang="en-US" sz="1800" dirty="0" err="1">
                <a:latin typeface="Calibri"/>
                <a:ea typeface="Calibri"/>
                <a:cs typeface="Calibri"/>
                <a:sym typeface="Calibri"/>
              </a:rPr>
              <a:t>veniturilor</a:t>
            </a:r>
            <a:r>
              <a:rPr lang="en-US" sz="1800" dirty="0">
                <a:latin typeface="Calibri"/>
                <a:ea typeface="Calibri"/>
                <a:cs typeface="Calibri"/>
                <a:sym typeface="Calibri"/>
              </a:rPr>
              <a:t> </a:t>
            </a:r>
            <a:r>
              <a:rPr lang="en-US" sz="1800" dirty="0" err="1">
                <a:latin typeface="Calibri"/>
                <a:ea typeface="Calibri"/>
                <a:cs typeface="Calibri"/>
                <a:sym typeface="Calibri"/>
              </a:rPr>
              <a:t>determină</a:t>
            </a:r>
            <a:r>
              <a:rPr lang="en-US" sz="1800" dirty="0">
                <a:latin typeface="Calibri"/>
                <a:ea typeface="Calibri"/>
                <a:cs typeface="Calibri"/>
                <a:sym typeface="Calibri"/>
              </a:rPr>
              <a:t> </a:t>
            </a:r>
            <a:r>
              <a:rPr lang="en-US" sz="1800" dirty="0" err="1">
                <a:latin typeface="Calibri"/>
                <a:ea typeface="Calibri"/>
                <a:cs typeface="Calibri"/>
                <a:sym typeface="Calibri"/>
              </a:rPr>
              <a:t>cât</a:t>
            </a:r>
            <a:r>
              <a:rPr lang="en-US" sz="1800" dirty="0">
                <a:latin typeface="Calibri"/>
                <a:ea typeface="Calibri"/>
                <a:cs typeface="Calibri"/>
                <a:sym typeface="Calibri"/>
              </a:rPr>
              <a:t> de </a:t>
            </a:r>
            <a:r>
              <a:rPr lang="en-US" sz="1800" dirty="0" err="1">
                <a:latin typeface="Calibri"/>
                <a:ea typeface="Calibri"/>
                <a:cs typeface="Calibri"/>
                <a:sym typeface="Calibri"/>
              </a:rPr>
              <a:t>mult</a:t>
            </a:r>
            <a:r>
              <a:rPr lang="en-US" sz="1800" dirty="0">
                <a:latin typeface="Calibri"/>
                <a:ea typeface="Calibri"/>
                <a:cs typeface="Calibri"/>
                <a:sym typeface="Calibri"/>
              </a:rPr>
              <a:t> pot </a:t>
            </a:r>
            <a:r>
              <a:rPr lang="en-US" sz="1800" dirty="0" err="1">
                <a:latin typeface="Calibri"/>
                <a:ea typeface="Calibri"/>
                <a:cs typeface="Calibri"/>
                <a:sym typeface="Calibri"/>
              </a:rPr>
              <a:t>participa</a:t>
            </a:r>
            <a:r>
              <a:rPr lang="en-US" sz="1800" dirty="0">
                <a:latin typeface="Calibri"/>
                <a:ea typeface="Calibri"/>
                <a:cs typeface="Calibri"/>
                <a:sym typeface="Calibri"/>
              </a:rPr>
              <a:t> </a:t>
            </a:r>
            <a:r>
              <a:rPr lang="en-US" sz="1800" dirty="0" err="1">
                <a:latin typeface="Calibri"/>
                <a:ea typeface="Calibri"/>
                <a:cs typeface="Calibri"/>
                <a:sym typeface="Calibri"/>
              </a:rPr>
              <a:t>persoanele</a:t>
            </a:r>
            <a:r>
              <a:rPr lang="en-US" sz="1800" dirty="0">
                <a:latin typeface="Calibri"/>
                <a:ea typeface="Calibri"/>
                <a:cs typeface="Calibri"/>
                <a:sym typeface="Calibri"/>
              </a:rPr>
              <a:t> la </a:t>
            </a:r>
            <a:r>
              <a:rPr lang="en-US" sz="1800" dirty="0" err="1">
                <a:latin typeface="Calibri"/>
                <a:ea typeface="Calibri"/>
                <a:cs typeface="Calibri"/>
                <a:sym typeface="Calibri"/>
              </a:rPr>
              <a:t>activități</a:t>
            </a:r>
            <a:r>
              <a:rPr lang="en-US" sz="1800" dirty="0">
                <a:latin typeface="Calibri"/>
                <a:ea typeface="Calibri"/>
                <a:cs typeface="Calibri"/>
                <a:sym typeface="Calibri"/>
              </a:rPr>
              <a:t> </a:t>
            </a:r>
            <a:r>
              <a:rPr lang="en-US" sz="1800" dirty="0" err="1">
                <a:latin typeface="Calibri"/>
                <a:ea typeface="Calibri"/>
                <a:cs typeface="Calibri"/>
                <a:sym typeface="Calibri"/>
              </a:rPr>
              <a:t>fizice</a:t>
            </a:r>
            <a:r>
              <a:rPr lang="en-US" sz="1800" dirty="0">
                <a:latin typeface="Calibri"/>
                <a:ea typeface="Calibri"/>
                <a:cs typeface="Calibri"/>
                <a:sym typeface="Calibri"/>
              </a:rPr>
              <a:t>, </a:t>
            </a:r>
            <a:r>
              <a:rPr lang="en-US" sz="1800" dirty="0" err="1">
                <a:latin typeface="Calibri"/>
                <a:ea typeface="Calibri"/>
                <a:cs typeface="Calibri"/>
                <a:sym typeface="Calibri"/>
              </a:rPr>
              <a:t>deoarece</a:t>
            </a:r>
            <a:r>
              <a:rPr lang="en-US" sz="1800" dirty="0">
                <a:latin typeface="Calibri"/>
                <a:ea typeface="Calibri"/>
                <a:cs typeface="Calibri"/>
                <a:sym typeface="Calibri"/>
              </a:rPr>
              <a:t> </a:t>
            </a:r>
            <a:r>
              <a:rPr lang="en-US" sz="1800" dirty="0" err="1">
                <a:latin typeface="Calibri"/>
                <a:ea typeface="Calibri"/>
                <a:cs typeface="Calibri"/>
                <a:sym typeface="Calibri"/>
              </a:rPr>
              <a:t>acestea</a:t>
            </a:r>
            <a:r>
              <a:rPr lang="en-US" sz="1800" dirty="0">
                <a:latin typeface="Calibri"/>
                <a:ea typeface="Calibri"/>
                <a:cs typeface="Calibri"/>
                <a:sym typeface="Calibri"/>
              </a:rPr>
              <a:t> pot </a:t>
            </a:r>
            <a:r>
              <a:rPr lang="en-US" sz="1800" dirty="0" err="1">
                <a:latin typeface="Calibri"/>
                <a:ea typeface="Calibri"/>
                <a:cs typeface="Calibri"/>
                <a:sym typeface="Calibri"/>
              </a:rPr>
              <a:t>aduce</a:t>
            </a:r>
            <a:r>
              <a:rPr lang="en-US" sz="1800" dirty="0">
                <a:latin typeface="Calibri"/>
                <a:ea typeface="Calibri"/>
                <a:cs typeface="Calibri"/>
                <a:sym typeface="Calibri"/>
              </a:rPr>
              <a:t> diverse </a:t>
            </a:r>
            <a:r>
              <a:rPr lang="en-US" sz="1800" dirty="0" err="1">
                <a:latin typeface="Calibri"/>
                <a:ea typeface="Calibri"/>
                <a:cs typeface="Calibri"/>
                <a:sym typeface="Calibri"/>
              </a:rPr>
              <a:t>costuri</a:t>
            </a:r>
            <a:r>
              <a:rPr lang="en-US" sz="1800" dirty="0">
                <a:latin typeface="Calibri"/>
                <a:ea typeface="Calibri"/>
                <a:cs typeface="Calibri"/>
                <a:sym typeface="Calibri"/>
              </a:rPr>
              <a:t> </a:t>
            </a:r>
            <a:r>
              <a:rPr lang="en-US" sz="1800" dirty="0" err="1">
                <a:latin typeface="Calibri"/>
                <a:ea typeface="Calibri"/>
                <a:cs typeface="Calibri"/>
                <a:sym typeface="Calibri"/>
              </a:rPr>
              <a:t>și</a:t>
            </a:r>
            <a:r>
              <a:rPr lang="en-US" sz="1800" dirty="0">
                <a:latin typeface="Calibri"/>
                <a:ea typeface="Calibri"/>
                <a:cs typeface="Calibri"/>
                <a:sym typeface="Calibri"/>
              </a:rPr>
              <a:t> </a:t>
            </a:r>
            <a:r>
              <a:rPr lang="en-US" sz="1800" dirty="0" err="1">
                <a:latin typeface="Calibri"/>
                <a:ea typeface="Calibri"/>
                <a:cs typeface="Calibri"/>
                <a:sym typeface="Calibri"/>
              </a:rPr>
              <a:t>provocări</a:t>
            </a:r>
            <a:r>
              <a:rPr lang="en-US" sz="1800" dirty="0">
                <a:latin typeface="Calibri"/>
                <a:ea typeface="Calibri"/>
                <a:cs typeface="Calibri"/>
                <a:sym typeface="Calibri"/>
              </a:rPr>
              <a:t>. </a:t>
            </a:r>
            <a:endParaRPr dirty="0"/>
          </a:p>
        </p:txBody>
      </p:sp>
      <p:sp>
        <p:nvSpPr>
          <p:cNvPr id="447" name="Google Shape;44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322084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dirty="0" err="1">
                <a:latin typeface="Calibri"/>
                <a:ea typeface="Calibri"/>
                <a:cs typeface="Calibri"/>
                <a:sym typeface="Calibri"/>
              </a:rPr>
              <a:t>În</a:t>
            </a:r>
            <a:r>
              <a:rPr lang="en-US" sz="1800" b="0" dirty="0">
                <a:latin typeface="Calibri"/>
                <a:ea typeface="Calibri"/>
                <a:cs typeface="Calibri"/>
                <a:sym typeface="Calibri"/>
              </a:rPr>
              <a:t> </a:t>
            </a:r>
            <a:r>
              <a:rPr lang="en-US" sz="1800" b="0" dirty="0" err="1">
                <a:latin typeface="Calibri"/>
                <a:ea typeface="Calibri"/>
                <a:cs typeface="Calibri"/>
                <a:sym typeface="Calibri"/>
              </a:rPr>
              <a:t>concluzie</a:t>
            </a:r>
            <a:r>
              <a:rPr lang="en-US" sz="1800" b="0" dirty="0">
                <a:latin typeface="Calibri"/>
                <a:ea typeface="Calibri"/>
                <a:cs typeface="Calibri"/>
                <a:sym typeface="Calibri"/>
              </a:rPr>
              <a:t>, </a:t>
            </a:r>
            <a:r>
              <a:rPr lang="en-US" sz="1800" b="0" dirty="0" err="1">
                <a:latin typeface="Calibri"/>
                <a:ea typeface="Calibri"/>
                <a:cs typeface="Calibri"/>
                <a:sym typeface="Calibri"/>
              </a:rPr>
              <a:t>activitatea</a:t>
            </a:r>
            <a:r>
              <a:rPr lang="en-US" sz="1800" b="0" dirty="0">
                <a:latin typeface="Calibri"/>
                <a:ea typeface="Calibri"/>
                <a:cs typeface="Calibri"/>
                <a:sym typeface="Calibri"/>
              </a:rPr>
              <a:t> </a:t>
            </a:r>
            <a:r>
              <a:rPr lang="en-US" sz="1800" b="0" dirty="0" err="1">
                <a:latin typeface="Calibri"/>
                <a:ea typeface="Calibri"/>
                <a:cs typeface="Calibri"/>
                <a:sym typeface="Calibri"/>
              </a:rPr>
              <a:t>fizică</a:t>
            </a:r>
            <a:r>
              <a:rPr lang="en-US" sz="1800" b="0" dirty="0">
                <a:latin typeface="Calibri"/>
                <a:ea typeface="Calibri"/>
                <a:cs typeface="Calibri"/>
                <a:sym typeface="Calibri"/>
              </a:rPr>
              <a:t> </a:t>
            </a:r>
            <a:r>
              <a:rPr lang="en-US" sz="1800" b="0" dirty="0" err="1">
                <a:latin typeface="Calibri"/>
                <a:ea typeface="Calibri"/>
                <a:cs typeface="Calibri"/>
                <a:sym typeface="Calibri"/>
              </a:rPr>
              <a:t>este</a:t>
            </a:r>
            <a:r>
              <a:rPr lang="en-US" sz="1800" b="0" dirty="0">
                <a:latin typeface="Calibri"/>
                <a:ea typeface="Calibri"/>
                <a:cs typeface="Calibri"/>
                <a:sym typeface="Calibri"/>
              </a:rPr>
              <a:t> </a:t>
            </a:r>
            <a:r>
              <a:rPr lang="en-US" sz="1800" b="0" dirty="0" err="1">
                <a:latin typeface="Calibri"/>
                <a:ea typeface="Calibri"/>
                <a:cs typeface="Calibri"/>
                <a:sym typeface="Calibri"/>
              </a:rPr>
              <a:t>intrinsec</a:t>
            </a:r>
            <a:r>
              <a:rPr lang="en-US" sz="1800" b="0" dirty="0">
                <a:latin typeface="Calibri"/>
                <a:ea typeface="Calibri"/>
                <a:cs typeface="Calibri"/>
                <a:sym typeface="Calibri"/>
              </a:rPr>
              <a:t> </a:t>
            </a:r>
            <a:r>
              <a:rPr lang="en-US" sz="1800" b="0" dirty="0" err="1">
                <a:latin typeface="Calibri"/>
                <a:ea typeface="Calibri"/>
                <a:cs typeface="Calibri"/>
                <a:sym typeface="Calibri"/>
              </a:rPr>
              <a:t>legată</a:t>
            </a:r>
            <a:r>
              <a:rPr lang="en-US" sz="1800" b="0" dirty="0">
                <a:latin typeface="Calibri"/>
                <a:ea typeface="Calibri"/>
                <a:cs typeface="Calibri"/>
                <a:sym typeface="Calibri"/>
              </a:rPr>
              <a:t> de </a:t>
            </a:r>
            <a:r>
              <a:rPr lang="en-US" sz="1800" b="0" dirty="0" err="1">
                <a:latin typeface="Calibri"/>
                <a:ea typeface="Calibri"/>
                <a:cs typeface="Calibri"/>
                <a:sym typeface="Calibri"/>
              </a:rPr>
              <a:t>mulți</a:t>
            </a:r>
            <a:r>
              <a:rPr lang="en-US" sz="1800" b="0" dirty="0">
                <a:latin typeface="Calibri"/>
                <a:ea typeface="Calibri"/>
                <a:cs typeface="Calibri"/>
                <a:sym typeface="Calibri"/>
              </a:rPr>
              <a:t> </a:t>
            </a:r>
            <a:r>
              <a:rPr lang="en-US" sz="1800" b="0" dirty="0" err="1">
                <a:latin typeface="Calibri"/>
                <a:ea typeface="Calibri"/>
                <a:cs typeface="Calibri"/>
                <a:sym typeface="Calibri"/>
              </a:rPr>
              <a:t>factori</a:t>
            </a:r>
            <a:r>
              <a:rPr lang="en-US" sz="1800" b="0" dirty="0">
                <a:latin typeface="Calibri"/>
                <a:ea typeface="Calibri"/>
                <a:cs typeface="Calibri"/>
                <a:sym typeface="Calibri"/>
              </a:rPr>
              <a:t> </a:t>
            </a:r>
            <a:r>
              <a:rPr lang="en-US" sz="1800" b="0" dirty="0" err="1">
                <a:latin typeface="Calibri"/>
                <a:ea typeface="Calibri"/>
                <a:cs typeface="Calibri"/>
                <a:sym typeface="Calibri"/>
              </a:rPr>
              <a:t>determinanți</a:t>
            </a:r>
            <a:r>
              <a:rPr lang="en-US" sz="1800" b="0" dirty="0">
                <a:latin typeface="Calibri"/>
                <a:ea typeface="Calibri"/>
                <a:cs typeface="Calibri"/>
                <a:sym typeface="Calibri"/>
              </a:rPr>
              <a:t>. </a:t>
            </a:r>
            <a:r>
              <a:rPr lang="en-US" sz="1800" b="0" dirty="0" err="1">
                <a:latin typeface="Calibri"/>
                <a:ea typeface="Calibri"/>
                <a:cs typeface="Calibri"/>
                <a:sym typeface="Calibri"/>
              </a:rPr>
              <a:t>Unele</a:t>
            </a:r>
            <a:r>
              <a:rPr lang="en-US" sz="1800" b="0" dirty="0">
                <a:latin typeface="Calibri"/>
                <a:ea typeface="Calibri"/>
                <a:cs typeface="Calibri"/>
                <a:sym typeface="Calibri"/>
              </a:rPr>
              <a:t> </a:t>
            </a:r>
            <a:r>
              <a:rPr lang="en-US" sz="1800" b="0" dirty="0" err="1">
                <a:latin typeface="Calibri"/>
                <a:ea typeface="Calibri"/>
                <a:cs typeface="Calibri"/>
                <a:sym typeface="Calibri"/>
              </a:rPr>
              <a:t>sunt</a:t>
            </a:r>
            <a:r>
              <a:rPr lang="en-US" sz="1800" b="0" dirty="0">
                <a:latin typeface="Calibri"/>
                <a:ea typeface="Calibri"/>
                <a:cs typeface="Calibri"/>
                <a:sym typeface="Calibri"/>
              </a:rPr>
              <a:t> </a:t>
            </a:r>
            <a:r>
              <a:rPr lang="en-US" sz="1800" b="0" dirty="0" err="1">
                <a:latin typeface="Calibri"/>
                <a:ea typeface="Calibri"/>
                <a:cs typeface="Calibri"/>
                <a:sym typeface="Calibri"/>
              </a:rPr>
              <a:t>inerente</a:t>
            </a:r>
            <a:r>
              <a:rPr lang="en-US" sz="1800" b="0" dirty="0">
                <a:latin typeface="Calibri"/>
                <a:ea typeface="Calibri"/>
                <a:cs typeface="Calibri"/>
                <a:sym typeface="Calibri"/>
              </a:rPr>
              <a:t> </a:t>
            </a:r>
            <a:r>
              <a:rPr lang="en-US" sz="1800" b="0" dirty="0" err="1">
                <a:latin typeface="Calibri"/>
                <a:ea typeface="Calibri"/>
                <a:cs typeface="Calibri"/>
                <a:sym typeface="Calibri"/>
              </a:rPr>
              <a:t>indivizilor</a:t>
            </a:r>
            <a:r>
              <a:rPr lang="en-US" sz="1800" b="0" dirty="0">
                <a:latin typeface="Calibri"/>
                <a:ea typeface="Calibri"/>
                <a:cs typeface="Calibri"/>
                <a:sym typeface="Calibri"/>
              </a:rPr>
              <a:t>, </a:t>
            </a:r>
            <a:r>
              <a:rPr lang="en-US" sz="1800" b="0" dirty="0" err="1">
                <a:latin typeface="Calibri"/>
                <a:ea typeface="Calibri"/>
                <a:cs typeface="Calibri"/>
                <a:sym typeface="Calibri"/>
              </a:rPr>
              <a:t>iar</a:t>
            </a:r>
            <a:r>
              <a:rPr lang="en-US" sz="1800" b="0" dirty="0">
                <a:latin typeface="Calibri"/>
                <a:ea typeface="Calibri"/>
                <a:cs typeface="Calibri"/>
                <a:sym typeface="Calibri"/>
              </a:rPr>
              <a:t> </a:t>
            </a:r>
            <a:r>
              <a:rPr lang="en-US" sz="1800" b="0" dirty="0" err="1">
                <a:latin typeface="Calibri"/>
                <a:ea typeface="Calibri"/>
                <a:cs typeface="Calibri"/>
                <a:sym typeface="Calibri"/>
              </a:rPr>
              <a:t>altele</a:t>
            </a:r>
            <a:r>
              <a:rPr lang="en-US" sz="1800" b="0" dirty="0">
                <a:latin typeface="Calibri"/>
                <a:ea typeface="Calibri"/>
                <a:cs typeface="Calibri"/>
                <a:sym typeface="Calibri"/>
              </a:rPr>
              <a:t> </a:t>
            </a:r>
            <a:r>
              <a:rPr lang="en-US" sz="1800" b="0" dirty="0" err="1">
                <a:latin typeface="Calibri"/>
                <a:ea typeface="Calibri"/>
                <a:cs typeface="Calibri"/>
                <a:sym typeface="Calibri"/>
              </a:rPr>
              <a:t>depind</a:t>
            </a:r>
            <a:r>
              <a:rPr lang="en-US" sz="1800" b="0" dirty="0">
                <a:latin typeface="Calibri"/>
                <a:ea typeface="Calibri"/>
                <a:cs typeface="Calibri"/>
                <a:sym typeface="Calibri"/>
              </a:rPr>
              <a:t> de </a:t>
            </a:r>
            <a:r>
              <a:rPr lang="en-US" sz="1800" b="0" dirty="0" err="1">
                <a:latin typeface="Calibri"/>
                <a:ea typeface="Calibri"/>
                <a:cs typeface="Calibri"/>
                <a:sym typeface="Calibri"/>
              </a:rPr>
              <a:t>obiceiuri</a:t>
            </a:r>
            <a:r>
              <a:rPr lang="en-US" sz="1800" b="0" dirty="0">
                <a:latin typeface="Calibri"/>
                <a:ea typeface="Calibri"/>
                <a:cs typeface="Calibri"/>
                <a:sym typeface="Calibri"/>
              </a:rPr>
              <a:t>, de </a:t>
            </a:r>
            <a:r>
              <a:rPr lang="en-US" sz="1800" b="0" dirty="0" err="1">
                <a:latin typeface="Calibri"/>
                <a:ea typeface="Calibri"/>
                <a:cs typeface="Calibri"/>
                <a:sym typeface="Calibri"/>
              </a:rPr>
              <a:t>mediul</a:t>
            </a:r>
            <a:r>
              <a:rPr lang="en-US" sz="1800" b="0" dirty="0">
                <a:latin typeface="Calibri"/>
                <a:ea typeface="Calibri"/>
                <a:cs typeface="Calibri"/>
                <a:sym typeface="Calibri"/>
              </a:rPr>
              <a:t> personal </a:t>
            </a:r>
            <a:r>
              <a:rPr lang="en-US" sz="1800" b="0" dirty="0" err="1">
                <a:latin typeface="Calibri"/>
                <a:ea typeface="Calibri"/>
                <a:cs typeface="Calibri"/>
                <a:sym typeface="Calibri"/>
              </a:rPr>
              <a:t>și</a:t>
            </a:r>
            <a:r>
              <a:rPr lang="en-US" sz="1800" b="0" dirty="0">
                <a:latin typeface="Calibri"/>
                <a:ea typeface="Calibri"/>
                <a:cs typeface="Calibri"/>
                <a:sym typeface="Calibri"/>
              </a:rPr>
              <a:t> </a:t>
            </a:r>
            <a:r>
              <a:rPr lang="en-US" sz="1800" b="0" dirty="0" err="1">
                <a:latin typeface="Calibri"/>
                <a:ea typeface="Calibri"/>
                <a:cs typeface="Calibri"/>
                <a:sym typeface="Calibri"/>
              </a:rPr>
              <a:t>profesional</a:t>
            </a:r>
            <a:r>
              <a:rPr lang="en-US" sz="1800" b="0" dirty="0">
                <a:latin typeface="Calibri"/>
                <a:ea typeface="Calibri"/>
                <a:cs typeface="Calibri"/>
                <a:sym typeface="Calibri"/>
              </a:rPr>
              <a:t>, de </a:t>
            </a:r>
            <a:r>
              <a:rPr lang="en-US" sz="1800" b="0" dirty="0" err="1">
                <a:latin typeface="Calibri"/>
                <a:ea typeface="Calibri"/>
                <a:cs typeface="Calibri"/>
                <a:sym typeface="Calibri"/>
              </a:rPr>
              <a:t>contextul</a:t>
            </a:r>
            <a:r>
              <a:rPr lang="en-US" sz="1800" b="0" dirty="0">
                <a:latin typeface="Calibri"/>
                <a:ea typeface="Calibri"/>
                <a:cs typeface="Calibri"/>
                <a:sym typeface="Calibri"/>
              </a:rPr>
              <a:t> socio-</a:t>
            </a:r>
            <a:r>
              <a:rPr lang="en-US" sz="1800" b="0" dirty="0" err="1">
                <a:latin typeface="Calibri"/>
                <a:ea typeface="Calibri"/>
                <a:cs typeface="Calibri"/>
                <a:sym typeface="Calibri"/>
              </a:rPr>
              <a:t>demografic</a:t>
            </a:r>
            <a:r>
              <a:rPr lang="en-US" sz="1800" b="0" dirty="0">
                <a:latin typeface="Calibri"/>
                <a:ea typeface="Calibri"/>
                <a:cs typeface="Calibri"/>
                <a:sym typeface="Calibri"/>
              </a:rPr>
              <a:t> </a:t>
            </a:r>
            <a:r>
              <a:rPr lang="en-US" sz="1800" b="0" dirty="0" err="1">
                <a:latin typeface="Calibri"/>
                <a:ea typeface="Calibri"/>
                <a:cs typeface="Calibri"/>
                <a:sym typeface="Calibri"/>
              </a:rPr>
              <a:t>și</a:t>
            </a:r>
            <a:r>
              <a:rPr lang="en-US" sz="1800" b="0" dirty="0">
                <a:latin typeface="Calibri"/>
                <a:ea typeface="Calibri"/>
                <a:cs typeface="Calibri"/>
                <a:sym typeface="Calibri"/>
              </a:rPr>
              <a:t> politic. </a:t>
            </a:r>
            <a:r>
              <a:rPr lang="en-US" sz="1800" b="0" dirty="0" err="1">
                <a:latin typeface="Calibri"/>
                <a:ea typeface="Calibri"/>
                <a:cs typeface="Calibri"/>
                <a:sym typeface="Calibri"/>
              </a:rPr>
              <a:t>Inegalitățile</a:t>
            </a:r>
            <a:r>
              <a:rPr lang="en-US" sz="1800" b="0" dirty="0">
                <a:latin typeface="Calibri"/>
                <a:ea typeface="Calibri"/>
                <a:cs typeface="Calibri"/>
                <a:sym typeface="Calibri"/>
              </a:rPr>
              <a:t> </a:t>
            </a:r>
            <a:r>
              <a:rPr lang="en-US" sz="1800" b="0" dirty="0" err="1">
                <a:latin typeface="Calibri"/>
                <a:ea typeface="Calibri"/>
                <a:cs typeface="Calibri"/>
                <a:sym typeface="Calibri"/>
              </a:rPr>
              <a:t>sunt</a:t>
            </a:r>
            <a:r>
              <a:rPr lang="en-US" sz="1800" b="0" dirty="0">
                <a:latin typeface="Calibri"/>
                <a:ea typeface="Calibri"/>
                <a:cs typeface="Calibri"/>
                <a:sym typeface="Calibri"/>
              </a:rPr>
              <a:t> </a:t>
            </a:r>
            <a:r>
              <a:rPr lang="en-US" sz="1800" b="0" dirty="0" err="1">
                <a:latin typeface="Calibri"/>
                <a:ea typeface="Calibri"/>
                <a:cs typeface="Calibri"/>
                <a:sym typeface="Calibri"/>
              </a:rPr>
              <a:t>omniprezente</a:t>
            </a:r>
            <a:r>
              <a:rPr lang="en-US" sz="1800" b="0" dirty="0">
                <a:latin typeface="Calibri"/>
                <a:ea typeface="Calibri"/>
                <a:cs typeface="Calibri"/>
                <a:sym typeface="Calibri"/>
              </a:rPr>
              <a:t>, </a:t>
            </a:r>
            <a:r>
              <a:rPr lang="en-US" sz="1800" b="0" dirty="0" err="1">
                <a:latin typeface="Calibri"/>
                <a:ea typeface="Calibri"/>
                <a:cs typeface="Calibri"/>
                <a:sym typeface="Calibri"/>
              </a:rPr>
              <a:t>inclusiv</a:t>
            </a:r>
            <a:r>
              <a:rPr lang="en-US" sz="1800" b="0" dirty="0">
                <a:latin typeface="Calibri"/>
                <a:ea typeface="Calibri"/>
                <a:cs typeface="Calibri"/>
                <a:sym typeface="Calibri"/>
              </a:rPr>
              <a:t> </a:t>
            </a:r>
            <a:r>
              <a:rPr lang="en-US" sz="1800" b="0" dirty="0" err="1">
                <a:latin typeface="Calibri"/>
                <a:ea typeface="Calibri"/>
                <a:cs typeface="Calibri"/>
                <a:sym typeface="Calibri"/>
              </a:rPr>
              <a:t>în</a:t>
            </a:r>
            <a:r>
              <a:rPr lang="en-US" sz="1800" b="0" dirty="0">
                <a:latin typeface="Calibri"/>
                <a:ea typeface="Calibri"/>
                <a:cs typeface="Calibri"/>
                <a:sym typeface="Calibri"/>
              </a:rPr>
              <a:t> </a:t>
            </a:r>
            <a:r>
              <a:rPr lang="en-US" sz="1800" b="0" dirty="0" err="1">
                <a:latin typeface="Calibri"/>
                <a:ea typeface="Calibri"/>
                <a:cs typeface="Calibri"/>
                <a:sym typeface="Calibri"/>
              </a:rPr>
              <a:t>ceea</a:t>
            </a:r>
            <a:r>
              <a:rPr lang="en-US" sz="1800" b="0" dirty="0">
                <a:latin typeface="Calibri"/>
                <a:ea typeface="Calibri"/>
                <a:cs typeface="Calibri"/>
                <a:sym typeface="Calibri"/>
              </a:rPr>
              <a:t> </a:t>
            </a:r>
            <a:r>
              <a:rPr lang="en-US" sz="1800" b="0" dirty="0" err="1">
                <a:latin typeface="Calibri"/>
                <a:ea typeface="Calibri"/>
                <a:cs typeface="Calibri"/>
                <a:sym typeface="Calibri"/>
              </a:rPr>
              <a:t>ce</a:t>
            </a:r>
            <a:r>
              <a:rPr lang="en-US" sz="1800" b="0" dirty="0">
                <a:latin typeface="Calibri"/>
                <a:ea typeface="Calibri"/>
                <a:cs typeface="Calibri"/>
                <a:sym typeface="Calibri"/>
              </a:rPr>
              <a:t> </a:t>
            </a:r>
            <a:r>
              <a:rPr lang="en-US" sz="1800" b="0" dirty="0" err="1">
                <a:latin typeface="Calibri"/>
                <a:ea typeface="Calibri"/>
                <a:cs typeface="Calibri"/>
                <a:sym typeface="Calibri"/>
              </a:rPr>
              <a:t>privește</a:t>
            </a:r>
            <a:r>
              <a:rPr lang="en-US" sz="1800" b="0" dirty="0">
                <a:latin typeface="Calibri"/>
                <a:ea typeface="Calibri"/>
                <a:cs typeface="Calibri"/>
                <a:sym typeface="Calibri"/>
              </a:rPr>
              <a:t> </a:t>
            </a:r>
            <a:r>
              <a:rPr lang="en-US" sz="1800" b="0" dirty="0" err="1">
                <a:latin typeface="Calibri"/>
                <a:ea typeface="Calibri"/>
                <a:cs typeface="Calibri"/>
                <a:sym typeface="Calibri"/>
              </a:rPr>
              <a:t>sănătatea</a:t>
            </a:r>
            <a:r>
              <a:rPr lang="en-US" sz="1800" b="0" dirty="0">
                <a:latin typeface="Calibri"/>
                <a:ea typeface="Calibri"/>
                <a:cs typeface="Calibri"/>
                <a:sym typeface="Calibri"/>
              </a:rPr>
              <a:t>, care, de </a:t>
            </a:r>
            <a:r>
              <a:rPr lang="en-US" sz="1800" b="0" dirty="0" err="1">
                <a:latin typeface="Calibri"/>
                <a:ea typeface="Calibri"/>
                <a:cs typeface="Calibri"/>
                <a:sym typeface="Calibri"/>
              </a:rPr>
              <a:t>fapt</a:t>
            </a:r>
            <a:r>
              <a:rPr lang="en-US" sz="1800" b="0" dirty="0">
                <a:latin typeface="Calibri"/>
                <a:ea typeface="Calibri"/>
                <a:cs typeface="Calibri"/>
                <a:sym typeface="Calibri"/>
              </a:rPr>
              <a:t>, nu </a:t>
            </a:r>
            <a:r>
              <a:rPr lang="en-US" sz="1800" b="0" dirty="0" err="1">
                <a:latin typeface="Calibri"/>
                <a:ea typeface="Calibri"/>
                <a:cs typeface="Calibri"/>
                <a:sym typeface="Calibri"/>
              </a:rPr>
              <a:t>este</a:t>
            </a:r>
            <a:r>
              <a:rPr lang="en-US" sz="1800" b="0" dirty="0">
                <a:latin typeface="Calibri"/>
                <a:ea typeface="Calibri"/>
                <a:cs typeface="Calibri"/>
                <a:sym typeface="Calibri"/>
              </a:rPr>
              <a:t> </a:t>
            </a:r>
            <a:r>
              <a:rPr lang="en-US" sz="1800" b="0" dirty="0" err="1">
                <a:latin typeface="Calibri"/>
                <a:ea typeface="Calibri"/>
                <a:cs typeface="Calibri"/>
                <a:sym typeface="Calibri"/>
              </a:rPr>
              <a:t>distribuită</a:t>
            </a:r>
            <a:r>
              <a:rPr lang="en-US" sz="1800" b="0" dirty="0">
                <a:latin typeface="Calibri"/>
                <a:ea typeface="Calibri"/>
                <a:cs typeface="Calibri"/>
                <a:sym typeface="Calibri"/>
              </a:rPr>
              <a:t> </a:t>
            </a:r>
            <a:r>
              <a:rPr lang="en-US" sz="1800" b="0" dirty="0" err="1">
                <a:latin typeface="Calibri"/>
                <a:ea typeface="Calibri"/>
                <a:cs typeface="Calibri"/>
                <a:sym typeface="Calibri"/>
              </a:rPr>
              <a:t>în</a:t>
            </a:r>
            <a:r>
              <a:rPr lang="en-US" sz="1800" b="0" dirty="0">
                <a:latin typeface="Calibri"/>
                <a:ea typeface="Calibri"/>
                <a:cs typeface="Calibri"/>
                <a:sym typeface="Calibri"/>
              </a:rPr>
              <a:t> mod </a:t>
            </a:r>
            <a:r>
              <a:rPr lang="en-US" sz="1800" b="0" dirty="0" err="1">
                <a:latin typeface="Calibri"/>
                <a:ea typeface="Calibri"/>
                <a:cs typeface="Calibri"/>
                <a:sym typeface="Calibri"/>
              </a:rPr>
              <a:t>egal</a:t>
            </a:r>
            <a:r>
              <a:rPr lang="en-US" sz="1800" b="0" dirty="0">
                <a:latin typeface="Calibri"/>
                <a:ea typeface="Calibri"/>
                <a:cs typeface="Calibri"/>
                <a:sym typeface="Calibri"/>
              </a:rPr>
              <a:t> </a:t>
            </a:r>
            <a:r>
              <a:rPr lang="en-US" sz="1800" b="0" dirty="0" err="1">
                <a:latin typeface="Calibri"/>
                <a:ea typeface="Calibri"/>
                <a:cs typeface="Calibri"/>
                <a:sym typeface="Calibri"/>
              </a:rPr>
              <a:t>nici</a:t>
            </a:r>
            <a:r>
              <a:rPr lang="en-US" sz="1800" b="0" dirty="0">
                <a:latin typeface="Calibri"/>
                <a:ea typeface="Calibri"/>
                <a:cs typeface="Calibri"/>
                <a:sym typeface="Calibri"/>
              </a:rPr>
              <a:t> </a:t>
            </a:r>
            <a:r>
              <a:rPr lang="en-US" sz="1800" b="0" dirty="0" err="1">
                <a:latin typeface="Calibri"/>
                <a:ea typeface="Calibri"/>
                <a:cs typeface="Calibri"/>
                <a:sym typeface="Calibri"/>
              </a:rPr>
              <a:t>între</a:t>
            </a:r>
            <a:r>
              <a:rPr lang="en-US" sz="1800" b="0" dirty="0">
                <a:latin typeface="Calibri"/>
                <a:ea typeface="Calibri"/>
                <a:cs typeface="Calibri"/>
                <a:sym typeface="Calibri"/>
              </a:rPr>
              <a:t> </a:t>
            </a:r>
            <a:r>
              <a:rPr lang="en-US" sz="1800" b="0" dirty="0" err="1">
                <a:latin typeface="Calibri"/>
                <a:ea typeface="Calibri"/>
                <a:cs typeface="Calibri"/>
                <a:sym typeface="Calibri"/>
              </a:rPr>
              <a:t>țări</a:t>
            </a:r>
            <a:r>
              <a:rPr lang="en-US" sz="1800" b="0" dirty="0">
                <a:latin typeface="Calibri"/>
                <a:ea typeface="Calibri"/>
                <a:cs typeface="Calibri"/>
                <a:sym typeface="Calibri"/>
              </a:rPr>
              <a:t>, </a:t>
            </a:r>
            <a:r>
              <a:rPr lang="en-US" sz="1800" b="0" dirty="0" err="1">
                <a:latin typeface="Calibri"/>
                <a:ea typeface="Calibri"/>
                <a:cs typeface="Calibri"/>
                <a:sym typeface="Calibri"/>
              </a:rPr>
              <a:t>nici</a:t>
            </a:r>
            <a:r>
              <a:rPr lang="en-US" sz="1800" b="0" dirty="0">
                <a:latin typeface="Calibri"/>
                <a:ea typeface="Calibri"/>
                <a:cs typeface="Calibri"/>
                <a:sym typeface="Calibri"/>
              </a:rPr>
              <a:t> </a:t>
            </a:r>
            <a:r>
              <a:rPr lang="en-US" sz="1800" b="0" dirty="0" err="1">
                <a:latin typeface="Calibri"/>
                <a:ea typeface="Calibri"/>
                <a:cs typeface="Calibri"/>
                <a:sym typeface="Calibri"/>
              </a:rPr>
              <a:t>în</a:t>
            </a:r>
            <a:r>
              <a:rPr lang="en-US" sz="1800" b="0" dirty="0">
                <a:latin typeface="Calibri"/>
                <a:ea typeface="Calibri"/>
                <a:cs typeface="Calibri"/>
                <a:sym typeface="Calibri"/>
              </a:rPr>
              <a:t> </a:t>
            </a:r>
            <a:r>
              <a:rPr lang="en-US" sz="1800" b="0" dirty="0" err="1">
                <a:latin typeface="Calibri"/>
                <a:ea typeface="Calibri"/>
                <a:cs typeface="Calibri"/>
                <a:sym typeface="Calibri"/>
              </a:rPr>
              <a:t>interiorul</a:t>
            </a:r>
            <a:r>
              <a:rPr lang="en-US" sz="1800" b="0" dirty="0">
                <a:latin typeface="Calibri"/>
                <a:ea typeface="Calibri"/>
                <a:cs typeface="Calibri"/>
                <a:sym typeface="Calibri"/>
              </a:rPr>
              <a:t> </a:t>
            </a:r>
            <a:r>
              <a:rPr lang="en-US" sz="1800" b="0" dirty="0" err="1">
                <a:latin typeface="Calibri"/>
                <a:ea typeface="Calibri"/>
                <a:cs typeface="Calibri"/>
                <a:sym typeface="Calibri"/>
              </a:rPr>
              <a:t>acestora</a:t>
            </a:r>
            <a:r>
              <a:rPr lang="en-US" sz="1800" b="0" dirty="0">
                <a:latin typeface="Calibri"/>
                <a:ea typeface="Calibri"/>
                <a:cs typeface="Calibri"/>
                <a:sym typeface="Calibri"/>
              </a:rPr>
              <a:t>, </a:t>
            </a:r>
            <a:r>
              <a:rPr lang="en-US" sz="1800" b="0" dirty="0" err="1">
                <a:latin typeface="Calibri"/>
                <a:ea typeface="Calibri"/>
                <a:cs typeface="Calibri"/>
                <a:sym typeface="Calibri"/>
              </a:rPr>
              <a:t>dar</a:t>
            </a:r>
            <a:r>
              <a:rPr lang="en-US" sz="1800" b="0" dirty="0">
                <a:latin typeface="Calibri"/>
                <a:ea typeface="Calibri"/>
                <a:cs typeface="Calibri"/>
                <a:sym typeface="Calibri"/>
              </a:rPr>
              <a:t>, </a:t>
            </a:r>
            <a:r>
              <a:rPr lang="en-US" sz="1800" b="0" dirty="0" err="1">
                <a:latin typeface="Calibri"/>
                <a:ea typeface="Calibri"/>
                <a:cs typeface="Calibri"/>
                <a:sym typeface="Calibri"/>
              </a:rPr>
              <a:t>după</a:t>
            </a:r>
            <a:r>
              <a:rPr lang="en-US" sz="1800" b="0" dirty="0">
                <a:latin typeface="Calibri"/>
                <a:ea typeface="Calibri"/>
                <a:cs typeface="Calibri"/>
                <a:sym typeface="Calibri"/>
              </a:rPr>
              <a:t> cum am </a:t>
            </a:r>
            <a:r>
              <a:rPr lang="en-US" sz="1800" b="0" dirty="0" err="1">
                <a:latin typeface="Calibri"/>
                <a:ea typeface="Calibri"/>
                <a:cs typeface="Calibri"/>
                <a:sym typeface="Calibri"/>
              </a:rPr>
              <a:t>văzut</a:t>
            </a:r>
            <a:r>
              <a:rPr lang="en-US" sz="1800" b="0" dirty="0">
                <a:latin typeface="Calibri"/>
                <a:ea typeface="Calibri"/>
                <a:cs typeface="Calibri"/>
                <a:sym typeface="Calibri"/>
              </a:rPr>
              <a:t>, </a:t>
            </a:r>
            <a:r>
              <a:rPr lang="en-US" sz="1800" b="0" dirty="0" err="1">
                <a:latin typeface="Calibri"/>
                <a:ea typeface="Calibri"/>
                <a:cs typeface="Calibri"/>
                <a:sym typeface="Calibri"/>
              </a:rPr>
              <a:t>activitatea</a:t>
            </a:r>
            <a:r>
              <a:rPr lang="en-US" sz="1800" b="0" dirty="0">
                <a:latin typeface="Calibri"/>
                <a:ea typeface="Calibri"/>
                <a:cs typeface="Calibri"/>
                <a:sym typeface="Calibri"/>
              </a:rPr>
              <a:t> </a:t>
            </a:r>
            <a:r>
              <a:rPr lang="en-US" sz="1800" b="0" dirty="0" err="1">
                <a:latin typeface="Calibri"/>
                <a:ea typeface="Calibri"/>
                <a:cs typeface="Calibri"/>
                <a:sym typeface="Calibri"/>
              </a:rPr>
              <a:t>fizică</a:t>
            </a:r>
            <a:r>
              <a:rPr lang="en-US" sz="1800" b="0" dirty="0">
                <a:latin typeface="Calibri"/>
                <a:ea typeface="Calibri"/>
                <a:cs typeface="Calibri"/>
                <a:sym typeface="Calibri"/>
              </a:rPr>
              <a:t> </a:t>
            </a:r>
            <a:r>
              <a:rPr lang="en-US" sz="1800" b="0" dirty="0" err="1">
                <a:latin typeface="Calibri"/>
                <a:ea typeface="Calibri"/>
                <a:cs typeface="Calibri"/>
                <a:sym typeface="Calibri"/>
              </a:rPr>
              <a:t>este</a:t>
            </a:r>
            <a:r>
              <a:rPr lang="en-US" sz="1800" b="0" dirty="0">
                <a:latin typeface="Calibri"/>
                <a:ea typeface="Calibri"/>
                <a:cs typeface="Calibri"/>
                <a:sym typeface="Calibri"/>
              </a:rPr>
              <a:t> </a:t>
            </a:r>
            <a:r>
              <a:rPr lang="en-US" sz="1800" b="0" dirty="0" err="1">
                <a:latin typeface="Calibri"/>
                <a:ea typeface="Calibri"/>
                <a:cs typeface="Calibri"/>
                <a:sym typeface="Calibri"/>
              </a:rPr>
              <a:t>principalul</a:t>
            </a:r>
            <a:r>
              <a:rPr lang="en-US" sz="1800" b="0" dirty="0">
                <a:latin typeface="Calibri"/>
                <a:ea typeface="Calibri"/>
                <a:cs typeface="Calibri"/>
                <a:sym typeface="Calibri"/>
              </a:rPr>
              <a:t> </a:t>
            </a:r>
            <a:r>
              <a:rPr lang="en-US" sz="1800" b="0" dirty="0" err="1">
                <a:latin typeface="Calibri"/>
                <a:ea typeface="Calibri"/>
                <a:cs typeface="Calibri"/>
                <a:sym typeface="Calibri"/>
              </a:rPr>
              <a:t>aliat</a:t>
            </a:r>
            <a:r>
              <a:rPr lang="en-US" sz="1800" b="0" dirty="0">
                <a:latin typeface="Calibri"/>
                <a:ea typeface="Calibri"/>
                <a:cs typeface="Calibri"/>
                <a:sym typeface="Calibri"/>
              </a:rPr>
              <a:t> al </a:t>
            </a:r>
            <a:r>
              <a:rPr lang="en-US" sz="1800" b="0" dirty="0" err="1">
                <a:latin typeface="Calibri"/>
                <a:ea typeface="Calibri"/>
                <a:cs typeface="Calibri"/>
                <a:sym typeface="Calibri"/>
              </a:rPr>
              <a:t>unei</a:t>
            </a:r>
            <a:r>
              <a:rPr lang="en-US" sz="1800" b="0" dirty="0">
                <a:latin typeface="Calibri"/>
                <a:ea typeface="Calibri"/>
                <a:cs typeface="Calibri"/>
                <a:sym typeface="Calibri"/>
              </a:rPr>
              <a:t> </a:t>
            </a:r>
            <a:r>
              <a:rPr lang="en-US" sz="1800" b="0" dirty="0" err="1">
                <a:latin typeface="Calibri"/>
                <a:ea typeface="Calibri"/>
                <a:cs typeface="Calibri"/>
                <a:sym typeface="Calibri"/>
              </a:rPr>
              <a:t>sănătăți</a:t>
            </a:r>
            <a:r>
              <a:rPr lang="en-US" sz="1800" b="0" dirty="0">
                <a:latin typeface="Calibri"/>
                <a:ea typeface="Calibri"/>
                <a:cs typeface="Calibri"/>
                <a:sym typeface="Calibri"/>
              </a:rPr>
              <a:t> </a:t>
            </a:r>
            <a:r>
              <a:rPr lang="en-US" sz="1800" b="0" dirty="0" err="1">
                <a:latin typeface="Calibri"/>
                <a:ea typeface="Calibri"/>
                <a:cs typeface="Calibri"/>
                <a:sym typeface="Calibri"/>
              </a:rPr>
              <a:t>bune</a:t>
            </a:r>
            <a:r>
              <a:rPr lang="en-US" sz="1800" b="0" dirty="0">
                <a:latin typeface="Calibri"/>
                <a:ea typeface="Calibri"/>
                <a:cs typeface="Calibri"/>
                <a:sym typeface="Calibri"/>
              </a:rPr>
              <a:t> </a:t>
            </a:r>
            <a:r>
              <a:rPr lang="en-US" sz="1800" b="0" dirty="0" err="1">
                <a:latin typeface="Calibri"/>
                <a:ea typeface="Calibri"/>
                <a:cs typeface="Calibri"/>
                <a:sym typeface="Calibri"/>
              </a:rPr>
              <a:t>și</a:t>
            </a:r>
            <a:r>
              <a:rPr lang="en-US" sz="1800" b="0" dirty="0">
                <a:latin typeface="Calibri"/>
                <a:ea typeface="Calibri"/>
                <a:cs typeface="Calibri"/>
                <a:sym typeface="Calibri"/>
              </a:rPr>
              <a:t> al </a:t>
            </a:r>
            <a:r>
              <a:rPr lang="en-US" sz="1800" b="0" dirty="0" err="1">
                <a:latin typeface="Calibri"/>
                <a:ea typeface="Calibri"/>
                <a:cs typeface="Calibri"/>
                <a:sym typeface="Calibri"/>
              </a:rPr>
              <a:t>unei</a:t>
            </a:r>
            <a:r>
              <a:rPr lang="en-US" sz="1800" b="0" dirty="0">
                <a:latin typeface="Calibri"/>
                <a:ea typeface="Calibri"/>
                <a:cs typeface="Calibri"/>
                <a:sym typeface="Calibri"/>
              </a:rPr>
              <a:t> </a:t>
            </a:r>
            <a:r>
              <a:rPr lang="en-US" sz="1800" b="0" dirty="0" err="1">
                <a:latin typeface="Calibri"/>
                <a:ea typeface="Calibri"/>
                <a:cs typeface="Calibri"/>
                <a:sym typeface="Calibri"/>
              </a:rPr>
              <a:t>vieți</a:t>
            </a:r>
            <a:r>
              <a:rPr lang="en-US" sz="1800" b="0" dirty="0">
                <a:latin typeface="Calibri"/>
                <a:ea typeface="Calibri"/>
                <a:cs typeface="Calibri"/>
                <a:sym typeface="Calibri"/>
              </a:rPr>
              <a:t> active </a:t>
            </a:r>
            <a:r>
              <a:rPr lang="en-US" sz="1800" b="0" dirty="0" err="1">
                <a:latin typeface="Calibri"/>
                <a:ea typeface="Calibri"/>
                <a:cs typeface="Calibri"/>
                <a:sym typeface="Calibri"/>
              </a:rPr>
              <a:t>pe</a:t>
            </a:r>
            <a:r>
              <a:rPr lang="en-US" sz="1800" b="0" dirty="0">
                <a:latin typeface="Calibri"/>
                <a:ea typeface="Calibri"/>
                <a:cs typeface="Calibri"/>
                <a:sym typeface="Calibri"/>
              </a:rPr>
              <a:t> </a:t>
            </a:r>
            <a:r>
              <a:rPr lang="en-US" sz="1800" b="0" dirty="0" err="1">
                <a:latin typeface="Calibri"/>
                <a:ea typeface="Calibri"/>
                <a:cs typeface="Calibri"/>
                <a:sym typeface="Calibri"/>
              </a:rPr>
              <a:t>toată</a:t>
            </a:r>
            <a:r>
              <a:rPr lang="en-US" sz="1800" b="0" dirty="0">
                <a:latin typeface="Calibri"/>
                <a:ea typeface="Calibri"/>
                <a:cs typeface="Calibri"/>
                <a:sym typeface="Calibri"/>
              </a:rPr>
              <a:t> </a:t>
            </a:r>
            <a:r>
              <a:rPr lang="en-US" sz="1800" b="0" dirty="0" err="1">
                <a:latin typeface="Calibri"/>
                <a:ea typeface="Calibri"/>
                <a:cs typeface="Calibri"/>
                <a:sym typeface="Calibri"/>
              </a:rPr>
              <a:t>durata</a:t>
            </a:r>
            <a:r>
              <a:rPr lang="en-US" sz="1800" b="0" dirty="0">
                <a:latin typeface="Calibri"/>
                <a:ea typeface="Calibri"/>
                <a:cs typeface="Calibri"/>
                <a:sym typeface="Calibri"/>
              </a:rPr>
              <a:t> </a:t>
            </a:r>
            <a:r>
              <a:rPr lang="en-US" sz="1800" b="0" dirty="0" err="1">
                <a:latin typeface="Calibri"/>
                <a:ea typeface="Calibri"/>
                <a:cs typeface="Calibri"/>
                <a:sym typeface="Calibri"/>
              </a:rPr>
              <a:t>acesteia</a:t>
            </a:r>
            <a:r>
              <a:rPr lang="en-US" sz="1800" b="0" dirty="0">
                <a:latin typeface="Calibri"/>
                <a:ea typeface="Calibri"/>
                <a:cs typeface="Calibri"/>
                <a:sym typeface="Calibri"/>
              </a:rPr>
              <a:t>.</a:t>
            </a:r>
            <a:endParaRPr dirty="0"/>
          </a:p>
        </p:txBody>
      </p:sp>
      <p:sp>
        <p:nvSpPr>
          <p:cNvPr id="456" name="Google Shape;45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10633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Vom examina îmbătrânirea populației globale ca tendință demografică, importanța îmbătrânirii active și beneficiile activității fizice în atenuarea problemelor legate de îmbătrânire. </a:t>
            </a:r>
            <a:endParaRPr/>
          </a:p>
        </p:txBody>
      </p:sp>
      <p:sp>
        <p:nvSpPr>
          <p:cNvPr id="175" name="Google Shape;1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683566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Modulul analizează apoi interacțiunea dintre activitatea fizică și anumiți factori determinanți, precum predispozițiile personale și forțele externe.</a:t>
            </a:r>
            <a:endParaRPr/>
          </a:p>
        </p:txBody>
      </p:sp>
      <p:sp>
        <p:nvSpPr>
          <p:cNvPr id="183" name="Google Shape;1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12951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638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Procesul</a:t>
            </a:r>
            <a:r>
              <a:rPr lang="en-GB" dirty="0"/>
              <a:t> de </a:t>
            </a:r>
            <a:r>
              <a:rPr lang="en-GB" dirty="0" err="1"/>
              <a:t>îmbătrânire</a:t>
            </a:r>
            <a:r>
              <a:rPr lang="en-GB" dirty="0"/>
              <a:t> </a:t>
            </a:r>
            <a:r>
              <a:rPr lang="en-GB" dirty="0" err="1"/>
              <a:t>este</a:t>
            </a:r>
            <a:r>
              <a:rPr lang="en-GB" dirty="0"/>
              <a:t> o </a:t>
            </a:r>
            <a:r>
              <a:rPr lang="en-GB" dirty="0" err="1"/>
              <a:t>progresie</a:t>
            </a:r>
            <a:r>
              <a:rPr lang="en-GB" dirty="0"/>
              <a:t> </a:t>
            </a:r>
            <a:r>
              <a:rPr lang="en-GB" dirty="0" err="1"/>
              <a:t>naturală</a:t>
            </a:r>
            <a:r>
              <a:rPr lang="en-GB" dirty="0"/>
              <a:t> </a:t>
            </a:r>
            <a:r>
              <a:rPr lang="en-GB" dirty="0" err="1"/>
              <a:t>și</a:t>
            </a:r>
            <a:r>
              <a:rPr lang="en-GB" dirty="0"/>
              <a:t> </a:t>
            </a:r>
            <a:r>
              <a:rPr lang="en-GB" dirty="0" err="1"/>
              <a:t>graduală</a:t>
            </a:r>
            <a:r>
              <a:rPr lang="en-GB" dirty="0"/>
              <a:t> care </a:t>
            </a:r>
            <a:r>
              <a:rPr lang="en-GB" dirty="0" err="1"/>
              <a:t>implică</a:t>
            </a:r>
            <a:r>
              <a:rPr lang="en-GB" dirty="0"/>
              <a:t> </a:t>
            </a:r>
            <a:r>
              <a:rPr lang="en-GB" dirty="0" err="1"/>
              <a:t>modificări</a:t>
            </a:r>
            <a:r>
              <a:rPr lang="en-GB" dirty="0"/>
              <a:t> ale </a:t>
            </a:r>
            <a:r>
              <a:rPr lang="en-GB" dirty="0" err="1"/>
              <a:t>organelor</a:t>
            </a:r>
            <a:r>
              <a:rPr lang="en-GB" dirty="0"/>
              <a:t>, </a:t>
            </a:r>
            <a:r>
              <a:rPr lang="en-GB" dirty="0" err="1"/>
              <a:t>țesuturilor</a:t>
            </a:r>
            <a:r>
              <a:rPr lang="en-GB" dirty="0"/>
              <a:t> </a:t>
            </a:r>
            <a:r>
              <a:rPr lang="en-GB" dirty="0" err="1"/>
              <a:t>și</a:t>
            </a:r>
            <a:r>
              <a:rPr lang="en-GB" dirty="0"/>
              <a:t> </a:t>
            </a:r>
            <a:r>
              <a:rPr lang="en-GB" dirty="0" err="1"/>
              <a:t>celulelor</a:t>
            </a:r>
            <a:r>
              <a:rPr lang="en-GB" dirty="0"/>
              <a:t>,</a:t>
            </a:r>
            <a:endParaRPr dirty="0"/>
          </a:p>
        </p:txBody>
      </p:sp>
      <p:sp>
        <p:nvSpPr>
          <p:cNvPr id="196" name="Google Shape;19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50218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ducând</a:t>
            </a:r>
            <a:r>
              <a:rPr lang="en-GB" dirty="0"/>
              <a:t> la </a:t>
            </a:r>
            <a:r>
              <a:rPr lang="en-GB" dirty="0" err="1"/>
              <a:t>bătrânețe</a:t>
            </a:r>
            <a:r>
              <a:rPr lang="en-GB" dirty="0"/>
              <a:t> </a:t>
            </a:r>
            <a:r>
              <a:rPr lang="en-GB" dirty="0" err="1"/>
              <a:t>marcată</a:t>
            </a:r>
            <a:r>
              <a:rPr lang="en-GB" dirty="0"/>
              <a:t> de </a:t>
            </a:r>
            <a:r>
              <a:rPr lang="en-GB" dirty="0" err="1"/>
              <a:t>funcțiile</a:t>
            </a:r>
            <a:r>
              <a:rPr lang="en-GB" dirty="0"/>
              <a:t> </a:t>
            </a:r>
            <a:r>
              <a:rPr lang="en-GB" dirty="0" err="1"/>
              <a:t>corporale</a:t>
            </a:r>
            <a:r>
              <a:rPr lang="en-GB" dirty="0"/>
              <a:t> </a:t>
            </a:r>
            <a:r>
              <a:rPr lang="en-GB" dirty="0" err="1"/>
              <a:t>slăbite</a:t>
            </a:r>
            <a:r>
              <a:rPr lang="en-GB" dirty="0"/>
              <a:t> </a:t>
            </a:r>
            <a:r>
              <a:rPr lang="en-GB" dirty="0" err="1"/>
              <a:t>și</a:t>
            </a:r>
            <a:r>
              <a:rPr lang="en-GB" dirty="0"/>
              <a:t> </a:t>
            </a:r>
            <a:r>
              <a:rPr lang="en-GB" dirty="0" err="1"/>
              <a:t>fiziologie</a:t>
            </a:r>
            <a:r>
              <a:rPr lang="en-GB" dirty="0"/>
              <a:t> </a:t>
            </a:r>
            <a:r>
              <a:rPr lang="en-GB" dirty="0" err="1"/>
              <a:t>încetinită</a:t>
            </a:r>
            <a:r>
              <a:rPr lang="en-GB" dirty="0"/>
              <a:t>.</a:t>
            </a:r>
            <a:endParaRPr dirty="0"/>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966098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Vârsta biologică este influențată de stilul de viață, de boală și de alți factori comuni unui anumit grup de vârstă. Factorii de mediu și obiceiurile personale, cum ar fi poluarea aerului, expunerea la substanțe, fumatul, alcoolul, drogurile, stresul și un regim alimentar nesănătos, pot accelera îmbătrânirea. </a:t>
            </a:r>
            <a:endParaRPr/>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897292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ntro cover">
  <p:cSld name="Intro cover">
    <p:spTree>
      <p:nvGrpSpPr>
        <p:cNvPr id="1" name="Shape 21"/>
        <p:cNvGrpSpPr/>
        <p:nvPr/>
      </p:nvGrpSpPr>
      <p:grpSpPr>
        <a:xfrm>
          <a:off x="0" y="0"/>
          <a:ext cx="0" cy="0"/>
          <a:chOff x="0" y="0"/>
          <a:chExt cx="0" cy="0"/>
        </a:xfrm>
      </p:grpSpPr>
      <p:sp>
        <p:nvSpPr>
          <p:cNvPr id="22" name="Google Shape;22;p38"/>
          <p:cNvSpPr/>
          <p:nvPr/>
        </p:nvSpPr>
        <p:spPr>
          <a:xfrm rot="6866652">
            <a:off x="1721927" y="-4437494"/>
            <a:ext cx="9183179" cy="13577281"/>
          </a:xfrm>
          <a:custGeom>
            <a:avLst/>
            <a:gdLst/>
            <a:ahLst/>
            <a:cxnLst/>
            <a:rect l="l" t="t" r="r" b="b"/>
            <a:pathLst>
              <a:path w="13464022" h="19906484" extrusionOk="0">
                <a:moveTo>
                  <a:pt x="0" y="0"/>
                </a:moveTo>
                <a:lnTo>
                  <a:pt x="13464022" y="0"/>
                </a:lnTo>
                <a:lnTo>
                  <a:pt x="13464022" y="19906484"/>
                </a:lnTo>
                <a:lnTo>
                  <a:pt x="0" y="1990648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3" name="Google Shape;23;p38"/>
          <p:cNvSpPr/>
          <p:nvPr/>
        </p:nvSpPr>
        <p:spPr>
          <a:xfrm>
            <a:off x="10414" y="6151028"/>
            <a:ext cx="3171463" cy="706972"/>
          </a:xfrm>
          <a:custGeom>
            <a:avLst/>
            <a:gdLst/>
            <a:ahLst/>
            <a:cxnLst/>
            <a:rect l="l" t="t" r="r" b="b"/>
            <a:pathLst>
              <a:path w="4847341" h="1080553" extrusionOk="0">
                <a:moveTo>
                  <a:pt x="0" y="0"/>
                </a:moveTo>
                <a:lnTo>
                  <a:pt x="4847341" y="0"/>
                </a:lnTo>
                <a:lnTo>
                  <a:pt x="4847341" y="1080554"/>
                </a:lnTo>
                <a:lnTo>
                  <a:pt x="0" y="10805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 name="Google Shape;24;p38"/>
          <p:cNvSpPr txBox="1"/>
          <p:nvPr/>
        </p:nvSpPr>
        <p:spPr>
          <a:xfrm>
            <a:off x="6712611" y="6023068"/>
            <a:ext cx="5479389" cy="962892"/>
          </a:xfrm>
          <a:prstGeom prst="rect">
            <a:avLst/>
          </a:prstGeom>
          <a:noFill/>
          <a:ln>
            <a:noFill/>
          </a:ln>
        </p:spPr>
        <p:txBody>
          <a:bodyPr spcFirstLastPara="1" wrap="square" lIns="0" tIns="0" rIns="0" bIns="0" anchor="t" anchorCtr="0">
            <a:spAutoFit/>
          </a:bodyPr>
          <a:lstStyle/>
          <a:p>
            <a:pPr marL="0" marR="0" lvl="0" indent="0" algn="l" rtl="0">
              <a:lnSpc>
                <a:spcPct val="1405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a:p>
            <a:pPr marL="0" marR="0" lvl="0" indent="0" algn="l" rtl="0">
              <a:lnSpc>
                <a:spcPct val="140500"/>
              </a:lnSpc>
              <a:spcBef>
                <a:spcPts val="0"/>
              </a:spcBef>
              <a:spcAft>
                <a:spcPts val="0"/>
              </a:spcAft>
              <a:buClr>
                <a:srgbClr val="000000"/>
              </a:buClr>
              <a:buSzPts val="1800"/>
              <a:buFont typeface="Arial"/>
              <a:buNone/>
            </a:pPr>
            <a:r>
              <a:rPr lang="en-US" sz="1800" b="0" i="0" u="none" strike="noStrike" cap="none">
                <a:solidFill>
                  <a:srgbClr val="000000"/>
                </a:solidFill>
                <a:latin typeface="Quattrocento Sans"/>
                <a:ea typeface="Quattrocento Sans"/>
                <a:cs typeface="Quattrocento Sans"/>
                <a:sym typeface="Quattrocento Sans"/>
              </a:rPr>
              <a:t>Project №2022-1-RO01-KA220-VET-000089776</a:t>
            </a:r>
            <a:endParaRPr sz="1400" b="0" i="0" u="none" strike="noStrike" cap="none">
              <a:solidFill>
                <a:srgbClr val="000000"/>
              </a:solidFill>
              <a:latin typeface="Arial"/>
              <a:ea typeface="Arial"/>
              <a:cs typeface="Arial"/>
              <a:sym typeface="Arial"/>
            </a:endParaRPr>
          </a:p>
          <a:p>
            <a:pPr marL="0" marR="0" lvl="0" indent="0" algn="l" rtl="0">
              <a:lnSpc>
                <a:spcPct val="103014"/>
              </a:lnSpc>
              <a:spcBef>
                <a:spcPts val="0"/>
              </a:spcBef>
              <a:spcAft>
                <a:spcPts val="0"/>
              </a:spcAft>
              <a:buClr>
                <a:srgbClr val="000000"/>
              </a:buClr>
              <a:buSzPts val="2455"/>
              <a:buFont typeface="Arial"/>
              <a:buNone/>
            </a:pPr>
            <a:endParaRPr sz="2455" b="0" i="0" u="none" strike="noStrike" cap="none">
              <a:solidFill>
                <a:srgbClr val="000000"/>
              </a:solidFill>
              <a:latin typeface="Open Sans"/>
              <a:ea typeface="Open Sans"/>
              <a:cs typeface="Open Sans"/>
              <a:sym typeface="Open Sans"/>
            </a:endParaRPr>
          </a:p>
        </p:txBody>
      </p:sp>
      <p:pic>
        <p:nvPicPr>
          <p:cNvPr id="25" name="Google Shape;25;p38"/>
          <p:cNvPicPr preferRelativeResize="0"/>
          <p:nvPr/>
        </p:nvPicPr>
        <p:blipFill rotWithShape="1">
          <a:blip r:embed="rId4">
            <a:alphaModFix/>
          </a:blip>
          <a:srcRect/>
          <a:stretch/>
        </p:blipFill>
        <p:spPr>
          <a:xfrm>
            <a:off x="1596146" y="1349396"/>
            <a:ext cx="4499854" cy="4499854"/>
          </a:xfrm>
          <a:prstGeom prst="rect">
            <a:avLst/>
          </a:prstGeom>
          <a:noFill/>
          <a:ln>
            <a:noFill/>
          </a:ln>
        </p:spPr>
      </p:pic>
      <p:sp>
        <p:nvSpPr>
          <p:cNvPr id="26" name="Google Shape;26;p38"/>
          <p:cNvSpPr txBox="1"/>
          <p:nvPr/>
        </p:nvSpPr>
        <p:spPr>
          <a:xfrm>
            <a:off x="6313516" y="2537494"/>
            <a:ext cx="3657607"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Quattrocento Sans"/>
                <a:ea typeface="Quattrocento Sans"/>
                <a:cs typeface="Quattrocento Sans"/>
                <a:sym typeface="Quattrocento Sans"/>
              </a:rPr>
              <a:t>PHYSICAL EDUCATION OF ELDERS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childTnLst>
                                </p:cTn>
                              </p:par>
                              <p:par>
                                <p:cTn id="8" presetID="10" presetClass="entr" presetSubtype="0"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250"/>
                                        <p:tgtEl>
                                          <p:spTgt spid="25"/>
                                        </p:tgtEl>
                                      </p:cBhvr>
                                    </p:animEffect>
                                  </p:childTnLst>
                                </p:cTn>
                              </p:par>
                              <p:par>
                                <p:cTn id="11" presetID="10" presetClass="entr" presetSubtype="0" fill="hold" nodeType="withEffect">
                                  <p:stCondLst>
                                    <p:cond delay="25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0" presetClass="entr" presetSubtype="0"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uota" type="blank">
  <p:cSld name="BLANK">
    <p:spTree>
      <p:nvGrpSpPr>
        <p:cNvPr id="1" name="Shape 113"/>
        <p:cNvGrpSpPr/>
        <p:nvPr/>
      </p:nvGrpSpPr>
      <p:grpSpPr>
        <a:xfrm>
          <a:off x="0" y="0"/>
          <a:ext cx="0" cy="0"/>
          <a:chOff x="0" y="0"/>
          <a:chExt cx="0" cy="0"/>
        </a:xfrm>
      </p:grpSpPr>
      <p:sp>
        <p:nvSpPr>
          <p:cNvPr id="114" name="Google Shape;114;p47"/>
          <p:cNvSpPr/>
          <p:nvPr/>
        </p:nvSpPr>
        <p:spPr>
          <a:xfrm>
            <a:off x="-331304" y="3820029"/>
            <a:ext cx="1007165" cy="100716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5" name="Google Shape;115;p47"/>
          <p:cNvSpPr/>
          <p:nvPr/>
        </p:nvSpPr>
        <p:spPr>
          <a:xfrm>
            <a:off x="10459283" y="5179255"/>
            <a:ext cx="3084439" cy="3084439"/>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47"/>
          <p:cNvPicPr preferRelativeResize="0"/>
          <p:nvPr/>
        </p:nvPicPr>
        <p:blipFill rotWithShape="1">
          <a:blip r:embed="rId2">
            <a:alphaModFix/>
          </a:blip>
          <a:srcRect/>
          <a:stretch/>
        </p:blipFill>
        <p:spPr>
          <a:xfrm>
            <a:off x="118872" y="6391656"/>
            <a:ext cx="1592010" cy="353780"/>
          </a:xfrm>
          <a:prstGeom prst="rect">
            <a:avLst/>
          </a:prstGeom>
          <a:noFill/>
          <a:ln>
            <a:noFill/>
          </a:ln>
        </p:spPr>
      </p:pic>
      <p:pic>
        <p:nvPicPr>
          <p:cNvPr id="117" name="Google Shape;117;p47"/>
          <p:cNvPicPr preferRelativeResize="0"/>
          <p:nvPr/>
        </p:nvPicPr>
        <p:blipFill rotWithShape="1">
          <a:blip r:embed="rId3">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mmagine con didascalia">
  <p:cSld name="Immagine con didascalia">
    <p:bg>
      <p:bgPr>
        <a:solidFill>
          <a:schemeClr val="accent5"/>
        </a:solidFill>
        <a:effectLst/>
      </p:bgPr>
    </p:bg>
    <p:spTree>
      <p:nvGrpSpPr>
        <p:cNvPr id="1" name="Shape 118"/>
        <p:cNvGrpSpPr/>
        <p:nvPr/>
      </p:nvGrpSpPr>
      <p:grpSpPr>
        <a:xfrm>
          <a:off x="0" y="0"/>
          <a:ext cx="0" cy="0"/>
          <a:chOff x="0" y="0"/>
          <a:chExt cx="0" cy="0"/>
        </a:xfrm>
      </p:grpSpPr>
      <p:sp>
        <p:nvSpPr>
          <p:cNvPr id="119" name="Google Shape;119;p48"/>
          <p:cNvSpPr/>
          <p:nvPr/>
        </p:nvSpPr>
        <p:spPr>
          <a:xfrm rot="10800000">
            <a:off x="7526012" y="6038738"/>
            <a:ext cx="1563654" cy="1563653"/>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8"/>
          <p:cNvSpPr/>
          <p:nvPr/>
        </p:nvSpPr>
        <p:spPr>
          <a:xfrm rot="10800000">
            <a:off x="10819341" y="-1018708"/>
            <a:ext cx="2926500" cy="29265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8"/>
          <p:cNvSpPr/>
          <p:nvPr/>
        </p:nvSpPr>
        <p:spPr>
          <a:xfrm rot="10800000">
            <a:off x="-563237" y="5564816"/>
            <a:ext cx="2367284" cy="2367284"/>
          </a:xfrm>
          <a:custGeom>
            <a:avLst/>
            <a:gdLst/>
            <a:ahLst/>
            <a:cxnLst/>
            <a:rect l="l" t="t" r="r" b="b"/>
            <a:pathLst>
              <a:path w="3559662" h="3559662" extrusionOk="0">
                <a:moveTo>
                  <a:pt x="0" y="0"/>
                </a:moveTo>
                <a:lnTo>
                  <a:pt x="3559662" y="0"/>
                </a:lnTo>
                <a:lnTo>
                  <a:pt x="3559662" y="3559662"/>
                </a:lnTo>
                <a:lnTo>
                  <a:pt x="0" y="3559662"/>
                </a:lnTo>
                <a:lnTo>
                  <a:pt x="0" y="0"/>
                </a:lnTo>
                <a:close/>
              </a:path>
            </a:pathLst>
          </a:custGeom>
          <a:blipFill rotWithShape="1">
            <a:blip r:embed="rId2">
              <a:alphaModFix/>
            </a:blip>
            <a:stretch>
              <a:fillRect/>
            </a:stretch>
          </a:blipFill>
          <a:ln>
            <a:noFill/>
          </a:ln>
        </p:spPr>
      </p:sp>
      <p:sp>
        <p:nvSpPr>
          <p:cNvPr id="122" name="Google Shape;122;p48"/>
          <p:cNvSpPr>
            <a:spLocks noGrp="1"/>
          </p:cNvSpPr>
          <p:nvPr>
            <p:ph type="pic" idx="2"/>
          </p:nvPr>
        </p:nvSpPr>
        <p:spPr>
          <a:xfrm>
            <a:off x="5183188" y="457201"/>
            <a:ext cx="6172200" cy="5669282"/>
          </a:xfrm>
          <a:prstGeom prst="rect">
            <a:avLst/>
          </a:prstGeom>
          <a:noFill/>
          <a:ln>
            <a:noFill/>
          </a:ln>
        </p:spPr>
      </p:sp>
      <p:sp>
        <p:nvSpPr>
          <p:cNvPr id="123" name="Google Shape;123;p48"/>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4" name="Google Shape;124;p48"/>
          <p:cNvSpPr txBox="1"/>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Quattrocento Sans"/>
              <a:buNone/>
            </a:pPr>
            <a:r>
              <a:rPr lang="en-US" sz="3200" b="0" i="0" u="none" strike="noStrike" cap="none">
                <a:solidFill>
                  <a:schemeClr val="dk1"/>
                </a:solidFill>
                <a:latin typeface="Quattrocento Sans"/>
                <a:ea typeface="Quattrocento Sans"/>
                <a:cs typeface="Quattrocento Sans"/>
                <a:sym typeface="Quattrocento Sans"/>
              </a:rPr>
              <a:t>CLICK TO EDIT MASTER TITLE STYLE</a:t>
            </a:r>
            <a:endParaRPr sz="1400" b="0" i="0" u="none" strike="noStrike" cap="none">
              <a:solidFill>
                <a:srgbClr val="000000"/>
              </a:solidFill>
              <a:latin typeface="Arial"/>
              <a:ea typeface="Arial"/>
              <a:cs typeface="Arial"/>
              <a:sym typeface="Arial"/>
            </a:endParaRPr>
          </a:p>
        </p:txBody>
      </p:sp>
      <p:pic>
        <p:nvPicPr>
          <p:cNvPr id="125" name="Google Shape;125;p48"/>
          <p:cNvPicPr preferRelativeResize="0"/>
          <p:nvPr/>
        </p:nvPicPr>
        <p:blipFill rotWithShape="1">
          <a:blip r:embed="rId3">
            <a:alphaModFix/>
          </a:blip>
          <a:srcRect/>
          <a:stretch/>
        </p:blipFill>
        <p:spPr>
          <a:xfrm>
            <a:off x="119193" y="6391842"/>
            <a:ext cx="1598370" cy="356616"/>
          </a:xfrm>
          <a:prstGeom prst="rect">
            <a:avLst/>
          </a:prstGeom>
          <a:noFill/>
          <a:ln>
            <a:noFill/>
          </a:ln>
        </p:spPr>
      </p:pic>
      <p:pic>
        <p:nvPicPr>
          <p:cNvPr id="126" name="Google Shape;126;p48"/>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 Column Picture with Caption">
  <p:cSld name="3 Column Picture with Caption">
    <p:spTree>
      <p:nvGrpSpPr>
        <p:cNvPr id="1" name="Shape 127"/>
        <p:cNvGrpSpPr/>
        <p:nvPr/>
      </p:nvGrpSpPr>
      <p:grpSpPr>
        <a:xfrm>
          <a:off x="0" y="0"/>
          <a:ext cx="0" cy="0"/>
          <a:chOff x="0" y="0"/>
          <a:chExt cx="0" cy="0"/>
        </a:xfrm>
      </p:grpSpPr>
      <p:sp>
        <p:nvSpPr>
          <p:cNvPr id="128" name="Google Shape;128;p49"/>
          <p:cNvSpPr/>
          <p:nvPr/>
        </p:nvSpPr>
        <p:spPr>
          <a:xfrm>
            <a:off x="-2034429" y="-526338"/>
            <a:ext cx="2453529" cy="2453529"/>
          </a:xfrm>
          <a:custGeom>
            <a:avLst/>
            <a:gdLst/>
            <a:ahLst/>
            <a:cxnLst/>
            <a:rect l="l" t="t" r="r" b="b"/>
            <a:pathLst>
              <a:path w="3657409" h="3657409" extrusionOk="0">
                <a:moveTo>
                  <a:pt x="0" y="0"/>
                </a:moveTo>
                <a:lnTo>
                  <a:pt x="3657409" y="0"/>
                </a:lnTo>
                <a:lnTo>
                  <a:pt x="3657409" y="3657410"/>
                </a:lnTo>
                <a:lnTo>
                  <a:pt x="0" y="3657410"/>
                </a:lnTo>
                <a:lnTo>
                  <a:pt x="0" y="0"/>
                </a:lnTo>
                <a:close/>
              </a:path>
            </a:pathLst>
          </a:custGeom>
          <a:blipFill rotWithShape="1">
            <a:blip r:embed="rId2">
              <a:alphaModFix/>
            </a:blip>
            <a:stretch>
              <a:fillRect/>
            </a:stretch>
          </a:blipFill>
          <a:ln>
            <a:noFill/>
          </a:ln>
        </p:spPr>
      </p:sp>
      <p:sp>
        <p:nvSpPr>
          <p:cNvPr id="129" name="Google Shape;129;p49"/>
          <p:cNvSpPr>
            <a:spLocks noGrp="1"/>
          </p:cNvSpPr>
          <p:nvPr>
            <p:ph type="pic" idx="2"/>
          </p:nvPr>
        </p:nvSpPr>
        <p:spPr>
          <a:xfrm>
            <a:off x="662537" y="1402903"/>
            <a:ext cx="3284538" cy="3027362"/>
          </a:xfrm>
          <a:prstGeom prst="rect">
            <a:avLst/>
          </a:prstGeom>
          <a:noFill/>
          <a:ln>
            <a:noFill/>
          </a:ln>
        </p:spPr>
      </p:sp>
      <p:sp>
        <p:nvSpPr>
          <p:cNvPr id="130" name="Google Shape;130;p49"/>
          <p:cNvSpPr>
            <a:spLocks noGrp="1"/>
          </p:cNvSpPr>
          <p:nvPr>
            <p:ph type="pic" idx="3"/>
          </p:nvPr>
        </p:nvSpPr>
        <p:spPr>
          <a:xfrm>
            <a:off x="4453731" y="1402903"/>
            <a:ext cx="3284538" cy="3027362"/>
          </a:xfrm>
          <a:prstGeom prst="rect">
            <a:avLst/>
          </a:prstGeom>
          <a:noFill/>
          <a:ln>
            <a:noFill/>
          </a:ln>
        </p:spPr>
      </p:sp>
      <p:sp>
        <p:nvSpPr>
          <p:cNvPr id="131" name="Google Shape;131;p49"/>
          <p:cNvSpPr>
            <a:spLocks noGrp="1"/>
          </p:cNvSpPr>
          <p:nvPr>
            <p:ph type="pic" idx="4"/>
          </p:nvPr>
        </p:nvSpPr>
        <p:spPr>
          <a:xfrm>
            <a:off x="8244925" y="1402903"/>
            <a:ext cx="3284538" cy="3027362"/>
          </a:xfrm>
          <a:prstGeom prst="rect">
            <a:avLst/>
          </a:prstGeom>
          <a:noFill/>
          <a:ln>
            <a:noFill/>
          </a:ln>
        </p:spPr>
      </p:sp>
      <p:sp>
        <p:nvSpPr>
          <p:cNvPr id="132" name="Google Shape;132;p49"/>
          <p:cNvSpPr txBox="1">
            <a:spLocks noGrp="1"/>
          </p:cNvSpPr>
          <p:nvPr>
            <p:ph type="title"/>
          </p:nvPr>
        </p:nvSpPr>
        <p:spPr>
          <a:xfrm>
            <a:off x="662537" y="527357"/>
            <a:ext cx="8230769" cy="79541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9"/>
          <p:cNvSpPr txBox="1">
            <a:spLocks noGrp="1"/>
          </p:cNvSpPr>
          <p:nvPr>
            <p:ph type="body" idx="1"/>
          </p:nvPr>
        </p:nvSpPr>
        <p:spPr>
          <a:xfrm>
            <a:off x="662537" y="4530616"/>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49"/>
          <p:cNvSpPr txBox="1">
            <a:spLocks noGrp="1"/>
          </p:cNvSpPr>
          <p:nvPr>
            <p:ph type="body" idx="5"/>
          </p:nvPr>
        </p:nvSpPr>
        <p:spPr>
          <a:xfrm>
            <a:off x="4453731" y="4553951"/>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5" name="Google Shape;135;p49"/>
          <p:cNvSpPr txBox="1">
            <a:spLocks noGrp="1"/>
          </p:cNvSpPr>
          <p:nvPr>
            <p:ph type="body" idx="6"/>
          </p:nvPr>
        </p:nvSpPr>
        <p:spPr>
          <a:xfrm>
            <a:off x="8244925" y="4577287"/>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36" name="Google Shape;136;p49"/>
          <p:cNvPicPr preferRelativeResize="0"/>
          <p:nvPr/>
        </p:nvPicPr>
        <p:blipFill rotWithShape="1">
          <a:blip r:embed="rId3">
            <a:alphaModFix/>
          </a:blip>
          <a:srcRect/>
          <a:stretch/>
        </p:blipFill>
        <p:spPr>
          <a:xfrm>
            <a:off x="118872" y="6391656"/>
            <a:ext cx="1592010" cy="353780"/>
          </a:xfrm>
          <a:prstGeom prst="rect">
            <a:avLst/>
          </a:prstGeom>
          <a:noFill/>
          <a:ln>
            <a:noFill/>
          </a:ln>
        </p:spPr>
      </p:pic>
      <p:sp>
        <p:nvSpPr>
          <p:cNvPr id="137" name="Google Shape;137;p49"/>
          <p:cNvSpPr/>
          <p:nvPr/>
        </p:nvSpPr>
        <p:spPr>
          <a:xfrm>
            <a:off x="11720535" y="527357"/>
            <a:ext cx="1266258" cy="126625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9"/>
          <p:cNvSpPr/>
          <p:nvPr/>
        </p:nvSpPr>
        <p:spPr>
          <a:xfrm>
            <a:off x="10504864" y="-1770634"/>
            <a:ext cx="2952056" cy="295205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p49"/>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 Column Graphics with Caption">
  <p:cSld name="3 Column Graphics with Caption">
    <p:spTree>
      <p:nvGrpSpPr>
        <p:cNvPr id="1" name="Shape 140"/>
        <p:cNvGrpSpPr/>
        <p:nvPr/>
      </p:nvGrpSpPr>
      <p:grpSpPr>
        <a:xfrm>
          <a:off x="0" y="0"/>
          <a:ext cx="0" cy="0"/>
          <a:chOff x="0" y="0"/>
          <a:chExt cx="0" cy="0"/>
        </a:xfrm>
      </p:grpSpPr>
      <p:sp>
        <p:nvSpPr>
          <p:cNvPr id="141" name="Google Shape;141;p50"/>
          <p:cNvSpPr/>
          <p:nvPr/>
        </p:nvSpPr>
        <p:spPr>
          <a:xfrm>
            <a:off x="-2034429" y="-526338"/>
            <a:ext cx="2453529" cy="2453529"/>
          </a:xfrm>
          <a:custGeom>
            <a:avLst/>
            <a:gdLst/>
            <a:ahLst/>
            <a:cxnLst/>
            <a:rect l="l" t="t" r="r" b="b"/>
            <a:pathLst>
              <a:path w="3657409" h="3657409" extrusionOk="0">
                <a:moveTo>
                  <a:pt x="0" y="0"/>
                </a:moveTo>
                <a:lnTo>
                  <a:pt x="3657409" y="0"/>
                </a:lnTo>
                <a:lnTo>
                  <a:pt x="3657409" y="3657410"/>
                </a:lnTo>
                <a:lnTo>
                  <a:pt x="0" y="3657410"/>
                </a:lnTo>
                <a:lnTo>
                  <a:pt x="0" y="0"/>
                </a:lnTo>
                <a:close/>
              </a:path>
            </a:pathLst>
          </a:custGeom>
          <a:blipFill rotWithShape="1">
            <a:blip r:embed="rId2">
              <a:alphaModFix/>
            </a:blip>
            <a:stretch>
              <a:fillRect/>
            </a:stretch>
          </a:blipFill>
          <a:ln>
            <a:noFill/>
          </a:ln>
        </p:spPr>
      </p:sp>
      <p:sp>
        <p:nvSpPr>
          <p:cNvPr id="142" name="Google Shape;142;p50"/>
          <p:cNvSpPr/>
          <p:nvPr/>
        </p:nvSpPr>
        <p:spPr>
          <a:xfrm>
            <a:off x="11720535" y="527357"/>
            <a:ext cx="1266258" cy="126625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50"/>
          <p:cNvSpPr/>
          <p:nvPr/>
        </p:nvSpPr>
        <p:spPr>
          <a:xfrm>
            <a:off x="10504864" y="-1770634"/>
            <a:ext cx="2952056" cy="295205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0"/>
          <p:cNvSpPr txBox="1">
            <a:spLocks noGrp="1"/>
          </p:cNvSpPr>
          <p:nvPr>
            <p:ph type="title"/>
          </p:nvPr>
        </p:nvSpPr>
        <p:spPr>
          <a:xfrm>
            <a:off x="662537" y="527357"/>
            <a:ext cx="8230769" cy="79541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0"/>
          <p:cNvSpPr txBox="1">
            <a:spLocks noGrp="1"/>
          </p:cNvSpPr>
          <p:nvPr>
            <p:ph type="body" idx="1"/>
          </p:nvPr>
        </p:nvSpPr>
        <p:spPr>
          <a:xfrm>
            <a:off x="662537" y="4530616"/>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6" name="Google Shape;146;p50"/>
          <p:cNvSpPr>
            <a:spLocks noGrp="1"/>
          </p:cNvSpPr>
          <p:nvPr>
            <p:ph type="dgm" idx="2"/>
          </p:nvPr>
        </p:nvSpPr>
        <p:spPr>
          <a:xfrm>
            <a:off x="662537"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7" name="Google Shape;147;p50"/>
          <p:cNvSpPr>
            <a:spLocks noGrp="1"/>
          </p:cNvSpPr>
          <p:nvPr>
            <p:ph type="dgm" idx="3"/>
          </p:nvPr>
        </p:nvSpPr>
        <p:spPr>
          <a:xfrm>
            <a:off x="4452938"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8" name="Google Shape;148;p50"/>
          <p:cNvSpPr>
            <a:spLocks noGrp="1"/>
          </p:cNvSpPr>
          <p:nvPr>
            <p:ph type="dgm" idx="4"/>
          </p:nvPr>
        </p:nvSpPr>
        <p:spPr>
          <a:xfrm>
            <a:off x="8244926"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9" name="Google Shape;149;p50"/>
          <p:cNvSpPr txBox="1">
            <a:spLocks noGrp="1"/>
          </p:cNvSpPr>
          <p:nvPr>
            <p:ph type="body" idx="5"/>
          </p:nvPr>
        </p:nvSpPr>
        <p:spPr>
          <a:xfrm>
            <a:off x="4452938" y="4580792"/>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0" name="Google Shape;150;p50"/>
          <p:cNvSpPr txBox="1">
            <a:spLocks noGrp="1"/>
          </p:cNvSpPr>
          <p:nvPr>
            <p:ph type="body" idx="6"/>
          </p:nvPr>
        </p:nvSpPr>
        <p:spPr>
          <a:xfrm>
            <a:off x="8243339" y="4580792"/>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51" name="Google Shape;151;p50"/>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152" name="Google Shape;152;p50"/>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spTree>
      <p:nvGrpSpPr>
        <p:cNvPr id="1" name="Shape 27"/>
        <p:cNvGrpSpPr/>
        <p:nvPr/>
      </p:nvGrpSpPr>
      <p:grpSpPr>
        <a:xfrm>
          <a:off x="0" y="0"/>
          <a:ext cx="0" cy="0"/>
          <a:chOff x="0" y="0"/>
          <a:chExt cx="0" cy="0"/>
        </a:xfrm>
      </p:grpSpPr>
      <p:sp>
        <p:nvSpPr>
          <p:cNvPr id="28" name="Google Shape;28;p39"/>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2">
              <a:alphaModFix/>
            </a:blip>
            <a:stretch>
              <a:fillRect/>
            </a:stretch>
          </a:blipFill>
          <a:ln>
            <a:noFill/>
          </a:ln>
        </p:spPr>
      </p:sp>
      <p:sp>
        <p:nvSpPr>
          <p:cNvPr id="29" name="Google Shape;29;p39"/>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30;p39"/>
          <p:cNvGrpSpPr/>
          <p:nvPr/>
        </p:nvGrpSpPr>
        <p:grpSpPr>
          <a:xfrm>
            <a:off x="-380551" y="-774421"/>
            <a:ext cx="2375289" cy="2577455"/>
            <a:chOff x="0" y="0"/>
            <a:chExt cx="4746217" cy="5150176"/>
          </a:xfrm>
        </p:grpSpPr>
        <p:sp>
          <p:nvSpPr>
            <p:cNvPr id="31" name="Google Shape;31;p39"/>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3">
                <a:alphaModFix/>
              </a:blip>
              <a:stretch>
                <a:fillRect/>
              </a:stretch>
            </a:blipFill>
            <a:ln>
              <a:noFill/>
            </a:ln>
          </p:spPr>
        </p:sp>
        <p:sp>
          <p:nvSpPr>
            <p:cNvPr id="32" name="Google Shape;32;p39"/>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 name="Google Shape;33;p39"/>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9"/>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9"/>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39"/>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39"/>
          <p:cNvPicPr preferRelativeResize="0"/>
          <p:nvPr/>
        </p:nvPicPr>
        <p:blipFill rotWithShape="1">
          <a:blip r:embed="rId4">
            <a:alphaModFix/>
          </a:blip>
          <a:srcRect/>
          <a:stretch/>
        </p:blipFill>
        <p:spPr>
          <a:xfrm>
            <a:off x="118872" y="6391656"/>
            <a:ext cx="1592010" cy="353780"/>
          </a:xfrm>
          <a:prstGeom prst="rect">
            <a:avLst/>
          </a:prstGeom>
          <a:noFill/>
          <a:ln>
            <a:noFill/>
          </a:ln>
        </p:spPr>
      </p:pic>
      <p:pic>
        <p:nvPicPr>
          <p:cNvPr id="38" name="Google Shape;38;p39"/>
          <p:cNvPicPr preferRelativeResize="0"/>
          <p:nvPr/>
        </p:nvPicPr>
        <p:blipFill rotWithShape="1">
          <a:blip r:embed="rId5">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olo e contenuto">
  <p:cSld name="Titolo e contenuto">
    <p:spTree>
      <p:nvGrpSpPr>
        <p:cNvPr id="1" name="Shape 39"/>
        <p:cNvGrpSpPr/>
        <p:nvPr/>
      </p:nvGrpSpPr>
      <p:grpSpPr>
        <a:xfrm>
          <a:off x="0" y="0"/>
          <a:ext cx="0" cy="0"/>
          <a:chOff x="0" y="0"/>
          <a:chExt cx="0" cy="0"/>
        </a:xfrm>
      </p:grpSpPr>
      <p:sp>
        <p:nvSpPr>
          <p:cNvPr id="40" name="Google Shape;40;p40"/>
          <p:cNvSpPr/>
          <p:nvPr/>
        </p:nvSpPr>
        <p:spPr>
          <a:xfrm>
            <a:off x="144593" y="127322"/>
            <a:ext cx="4978097" cy="6594838"/>
          </a:xfrm>
          <a:prstGeom prst="rect">
            <a:avLst/>
          </a:pr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0"/>
          <p:cNvSpPr/>
          <p:nvPr/>
        </p:nvSpPr>
        <p:spPr>
          <a:xfrm>
            <a:off x="-290126" y="5701620"/>
            <a:ext cx="2923767" cy="2923767"/>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0"/>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Quattrocento Sans"/>
              <a:buNone/>
              <a:defRPr sz="4400">
                <a:solidFill>
                  <a:schemeClr val="dk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44" name="Google Shape;44;p40"/>
          <p:cNvPicPr preferRelativeResize="0"/>
          <p:nvPr/>
        </p:nvPicPr>
        <p:blipFill rotWithShape="1">
          <a:blip r:embed="rId2">
            <a:alphaModFix/>
          </a:blip>
          <a:srcRect/>
          <a:stretch/>
        </p:blipFill>
        <p:spPr>
          <a:xfrm>
            <a:off x="119193" y="6391842"/>
            <a:ext cx="1598370" cy="356616"/>
          </a:xfrm>
          <a:prstGeom prst="rect">
            <a:avLst/>
          </a:prstGeom>
          <a:noFill/>
          <a:ln>
            <a:noFill/>
          </a:ln>
        </p:spPr>
      </p:pic>
      <p:sp>
        <p:nvSpPr>
          <p:cNvPr id="45" name="Google Shape;45;p40"/>
          <p:cNvSpPr/>
          <p:nvPr/>
        </p:nvSpPr>
        <p:spPr>
          <a:xfrm>
            <a:off x="486738" y="5241186"/>
            <a:ext cx="1056369" cy="105636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0"/>
          <p:cNvSpPr/>
          <p:nvPr/>
        </p:nvSpPr>
        <p:spPr>
          <a:xfrm>
            <a:off x="11533685" y="251376"/>
            <a:ext cx="2860355" cy="286035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3">
              <a:alphaModFix/>
            </a:blip>
            <a:stretch>
              <a:fillRect/>
            </a:stretch>
          </a:blipFill>
          <a:ln>
            <a:noFill/>
          </a:ln>
        </p:spPr>
      </p:sp>
      <p:pic>
        <p:nvPicPr>
          <p:cNvPr id="47" name="Google Shape;47;p40"/>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fronto">
  <p:cSld name="Confronto">
    <p:bg>
      <p:bgPr>
        <a:solidFill>
          <a:schemeClr val="dk2"/>
        </a:solidFill>
        <a:effectLst/>
      </p:bgPr>
    </p:bg>
    <p:spTree>
      <p:nvGrpSpPr>
        <p:cNvPr id="1" name="Shape 48"/>
        <p:cNvGrpSpPr/>
        <p:nvPr/>
      </p:nvGrpSpPr>
      <p:grpSpPr>
        <a:xfrm>
          <a:off x="0" y="0"/>
          <a:ext cx="0" cy="0"/>
          <a:chOff x="0" y="0"/>
          <a:chExt cx="0" cy="0"/>
        </a:xfrm>
      </p:grpSpPr>
      <p:sp>
        <p:nvSpPr>
          <p:cNvPr id="49" name="Google Shape;49;p41"/>
          <p:cNvSpPr/>
          <p:nvPr/>
        </p:nvSpPr>
        <p:spPr>
          <a:xfrm>
            <a:off x="147639" y="136525"/>
            <a:ext cx="11896722" cy="65849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1"/>
          <p:cNvSpPr/>
          <p:nvPr/>
        </p:nvSpPr>
        <p:spPr>
          <a:xfrm>
            <a:off x="-1950282" y="4287628"/>
            <a:ext cx="2433847" cy="2433847"/>
          </a:xfrm>
          <a:custGeom>
            <a:avLst/>
            <a:gdLst/>
            <a:ahLst/>
            <a:cxnLst/>
            <a:rect l="l" t="t" r="r" b="b"/>
            <a:pathLst>
              <a:path w="3657409" h="3657409" extrusionOk="0">
                <a:moveTo>
                  <a:pt x="0" y="0"/>
                </a:moveTo>
                <a:lnTo>
                  <a:pt x="3657409" y="0"/>
                </a:lnTo>
                <a:lnTo>
                  <a:pt x="3657409" y="3657409"/>
                </a:lnTo>
                <a:lnTo>
                  <a:pt x="0" y="3657409"/>
                </a:lnTo>
                <a:lnTo>
                  <a:pt x="0" y="0"/>
                </a:lnTo>
                <a:close/>
              </a:path>
            </a:pathLst>
          </a:custGeom>
          <a:blipFill rotWithShape="1">
            <a:blip r:embed="rId2">
              <a:alphaModFix/>
            </a:blip>
            <a:stretch>
              <a:fillRect/>
            </a:stretch>
          </a:blipFill>
          <a:ln>
            <a:noFill/>
          </a:ln>
        </p:spPr>
      </p:sp>
      <p:sp>
        <p:nvSpPr>
          <p:cNvPr id="51" name="Google Shape;51;p41"/>
          <p:cNvSpPr/>
          <p:nvPr/>
        </p:nvSpPr>
        <p:spPr>
          <a:xfrm>
            <a:off x="10310546" y="-1781188"/>
            <a:ext cx="2928375" cy="2928375"/>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body" idx="1"/>
          </p:nvPr>
        </p:nvSpPr>
        <p:spPr>
          <a:xfrm>
            <a:off x="819491" y="1918972"/>
            <a:ext cx="5092083" cy="6606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None/>
              <a:defRPr sz="24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4" name="Google Shape;54;p41"/>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None/>
              <a:defRPr sz="24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5" name="Google Shape;55;p41"/>
          <p:cNvSpPr txBox="1">
            <a:spLocks noGrp="1"/>
          </p:cNvSpPr>
          <p:nvPr>
            <p:ph type="body" idx="3"/>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41"/>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57" name="Google Shape;57;p41"/>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58" name="Google Shape;58;p41"/>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uto con didascalia">
  <p:cSld name="Contenuto con didascalia">
    <p:spTree>
      <p:nvGrpSpPr>
        <p:cNvPr id="1" name="Shape 59"/>
        <p:cNvGrpSpPr/>
        <p:nvPr/>
      </p:nvGrpSpPr>
      <p:grpSpPr>
        <a:xfrm>
          <a:off x="0" y="0"/>
          <a:ext cx="0" cy="0"/>
          <a:chOff x="0" y="0"/>
          <a:chExt cx="0" cy="0"/>
        </a:xfrm>
      </p:grpSpPr>
      <p:sp>
        <p:nvSpPr>
          <p:cNvPr id="60" name="Google Shape;60;p42"/>
          <p:cNvSpPr/>
          <p:nvPr/>
        </p:nvSpPr>
        <p:spPr>
          <a:xfrm>
            <a:off x="144593" y="138480"/>
            <a:ext cx="4978097" cy="6583680"/>
          </a:xfrm>
          <a:prstGeom prst="rect">
            <a:avLst/>
          </a:pr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2"/>
          <p:cNvSpPr/>
          <p:nvPr/>
        </p:nvSpPr>
        <p:spPr>
          <a:xfrm>
            <a:off x="11533685" y="251376"/>
            <a:ext cx="2860355" cy="286035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2">
              <a:alphaModFix/>
            </a:blip>
            <a:stretch>
              <a:fillRect/>
            </a:stretch>
          </a:blipFill>
          <a:ln>
            <a:noFill/>
          </a:ln>
        </p:spPr>
      </p:sp>
      <p:sp>
        <p:nvSpPr>
          <p:cNvPr id="62" name="Google Shape;62;p42"/>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Quattrocento Sans"/>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4" name="Google Shape;64;p42"/>
          <p:cNvSpPr txBox="1">
            <a:spLocks noGrp="1"/>
          </p:cNvSpPr>
          <p:nvPr>
            <p:ph type="body" idx="2"/>
          </p:nvPr>
        </p:nvSpPr>
        <p:spPr>
          <a:xfrm>
            <a:off x="5896253" y="771525"/>
            <a:ext cx="5433134" cy="5354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65" name="Google Shape;65;p42"/>
          <p:cNvPicPr preferRelativeResize="0"/>
          <p:nvPr/>
        </p:nvPicPr>
        <p:blipFill rotWithShape="1">
          <a:blip r:embed="rId3">
            <a:alphaModFix/>
          </a:blip>
          <a:srcRect/>
          <a:stretch/>
        </p:blipFill>
        <p:spPr>
          <a:xfrm>
            <a:off x="119193" y="6391842"/>
            <a:ext cx="1598370" cy="356616"/>
          </a:xfrm>
          <a:prstGeom prst="rect">
            <a:avLst/>
          </a:prstGeom>
          <a:noFill/>
          <a:ln>
            <a:noFill/>
          </a:ln>
        </p:spPr>
      </p:pic>
      <p:sp>
        <p:nvSpPr>
          <p:cNvPr id="66" name="Google Shape;66;p42"/>
          <p:cNvSpPr/>
          <p:nvPr/>
        </p:nvSpPr>
        <p:spPr>
          <a:xfrm>
            <a:off x="-290126" y="5701620"/>
            <a:ext cx="2923767" cy="2923767"/>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2"/>
          <p:cNvSpPr/>
          <p:nvPr/>
        </p:nvSpPr>
        <p:spPr>
          <a:xfrm>
            <a:off x="486738" y="5241186"/>
            <a:ext cx="1056369" cy="105636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42"/>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olo titolo">
  <p:cSld name="Solo titolo">
    <p:spTree>
      <p:nvGrpSpPr>
        <p:cNvPr id="1" name="Shape 69"/>
        <p:cNvGrpSpPr/>
        <p:nvPr/>
      </p:nvGrpSpPr>
      <p:grpSpPr>
        <a:xfrm>
          <a:off x="0" y="0"/>
          <a:ext cx="0" cy="0"/>
          <a:chOff x="0" y="0"/>
          <a:chExt cx="0" cy="0"/>
        </a:xfrm>
      </p:grpSpPr>
      <p:sp>
        <p:nvSpPr>
          <p:cNvPr id="70" name="Google Shape;70;p43"/>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2">
              <a:alphaModFix/>
            </a:blip>
            <a:stretch>
              <a:fillRect/>
            </a:stretch>
          </a:blipFill>
          <a:ln>
            <a:noFill/>
          </a:ln>
        </p:spPr>
      </p:sp>
      <p:sp>
        <p:nvSpPr>
          <p:cNvPr id="71" name="Google Shape;71;p43"/>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 name="Google Shape;72;p43"/>
          <p:cNvGrpSpPr/>
          <p:nvPr/>
        </p:nvGrpSpPr>
        <p:grpSpPr>
          <a:xfrm>
            <a:off x="-380551" y="-774421"/>
            <a:ext cx="2375289" cy="2577455"/>
            <a:chOff x="0" y="0"/>
            <a:chExt cx="4746217" cy="5150176"/>
          </a:xfrm>
        </p:grpSpPr>
        <p:sp>
          <p:nvSpPr>
            <p:cNvPr id="73" name="Google Shape;73;p43"/>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3">
                <a:alphaModFix/>
              </a:blip>
              <a:stretch>
                <a:fillRect/>
              </a:stretch>
            </a:blipFill>
            <a:ln>
              <a:noFill/>
            </a:ln>
          </p:spPr>
        </p:sp>
        <p:sp>
          <p:nvSpPr>
            <p:cNvPr id="74" name="Google Shape;74;p43"/>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43"/>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43"/>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3"/>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 name="Google Shape;78;p43"/>
          <p:cNvPicPr preferRelativeResize="0"/>
          <p:nvPr/>
        </p:nvPicPr>
        <p:blipFill rotWithShape="1">
          <a:blip r:embed="rId4">
            <a:alphaModFix/>
          </a:blip>
          <a:srcRect/>
          <a:stretch/>
        </p:blipFill>
        <p:spPr>
          <a:xfrm>
            <a:off x="118872" y="6391656"/>
            <a:ext cx="1592010" cy="353780"/>
          </a:xfrm>
          <a:prstGeom prst="rect">
            <a:avLst/>
          </a:prstGeom>
          <a:noFill/>
          <a:ln>
            <a:noFill/>
          </a:ln>
        </p:spPr>
      </p:pic>
      <p:pic>
        <p:nvPicPr>
          <p:cNvPr id="79" name="Google Shape;79;p43"/>
          <p:cNvPicPr preferRelativeResize="0"/>
          <p:nvPr/>
        </p:nvPicPr>
        <p:blipFill rotWithShape="1">
          <a:blip r:embed="rId5">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Immagine panoramica con didascalia">
  <p:cSld name="Immagine panoramica con didascalia">
    <p:spTree>
      <p:nvGrpSpPr>
        <p:cNvPr id="1" name="Shape 80"/>
        <p:cNvGrpSpPr/>
        <p:nvPr/>
      </p:nvGrpSpPr>
      <p:grpSpPr>
        <a:xfrm>
          <a:off x="0" y="0"/>
          <a:ext cx="0" cy="0"/>
          <a:chOff x="0" y="0"/>
          <a:chExt cx="0" cy="0"/>
        </a:xfrm>
      </p:grpSpPr>
      <p:sp>
        <p:nvSpPr>
          <p:cNvPr id="81" name="Google Shape;81;p44"/>
          <p:cNvSpPr/>
          <p:nvPr/>
        </p:nvSpPr>
        <p:spPr>
          <a:xfrm>
            <a:off x="150812" y="141895"/>
            <a:ext cx="11892507" cy="6582617"/>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 name="Google Shape;82;p44"/>
          <p:cNvGrpSpPr/>
          <p:nvPr/>
        </p:nvGrpSpPr>
        <p:grpSpPr>
          <a:xfrm>
            <a:off x="-764388" y="-1584959"/>
            <a:ext cx="2935010" cy="4443915"/>
            <a:chOff x="0" y="0"/>
            <a:chExt cx="5867400" cy="8883864"/>
          </a:xfrm>
        </p:grpSpPr>
        <p:sp>
          <p:nvSpPr>
            <p:cNvPr id="83" name="Google Shape;83;p44"/>
            <p:cNvSpPr/>
            <p:nvPr/>
          </p:nvSpPr>
          <p:spPr>
            <a:xfrm>
              <a:off x="1029975" y="6980139"/>
              <a:ext cx="1903725" cy="19037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44"/>
            <p:cNvSpPr/>
            <p:nvPr/>
          </p:nvSpPr>
          <p:spPr>
            <a:xfrm>
              <a:off x="0" y="0"/>
              <a:ext cx="5867400" cy="58674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 name="Google Shape;85;p44"/>
          <p:cNvGrpSpPr/>
          <p:nvPr/>
        </p:nvGrpSpPr>
        <p:grpSpPr>
          <a:xfrm>
            <a:off x="9962030" y="3955670"/>
            <a:ext cx="2935010" cy="4443915"/>
            <a:chOff x="0" y="0"/>
            <a:chExt cx="5867400" cy="8883864"/>
          </a:xfrm>
        </p:grpSpPr>
        <p:sp>
          <p:nvSpPr>
            <p:cNvPr id="86" name="Google Shape;86;p44"/>
            <p:cNvSpPr/>
            <p:nvPr/>
          </p:nvSpPr>
          <p:spPr>
            <a:xfrm rot="10800000">
              <a:off x="2933700" y="0"/>
              <a:ext cx="1903725" cy="19037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4"/>
            <p:cNvSpPr/>
            <p:nvPr/>
          </p:nvSpPr>
          <p:spPr>
            <a:xfrm rot="10800000">
              <a:off x="0" y="3016464"/>
              <a:ext cx="5867400" cy="58674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44"/>
          <p:cNvSpPr>
            <a:spLocks noGrp="1"/>
          </p:cNvSpPr>
          <p:nvPr>
            <p:ph type="pic" idx="2"/>
          </p:nvPr>
        </p:nvSpPr>
        <p:spPr>
          <a:xfrm>
            <a:off x="1169349" y="695009"/>
            <a:ext cx="9845346" cy="3525671"/>
          </a:xfrm>
          <a:prstGeom prst="rect">
            <a:avLst/>
          </a:prstGeom>
          <a:noFill/>
          <a:ln>
            <a:noFill/>
          </a:ln>
        </p:spPr>
      </p:sp>
      <p:sp>
        <p:nvSpPr>
          <p:cNvPr id="89" name="Google Shape;89;p44"/>
          <p:cNvSpPr txBox="1"/>
          <p:nvPr/>
        </p:nvSpPr>
        <p:spPr>
          <a:xfrm>
            <a:off x="1169349" y="4704254"/>
            <a:ext cx="9853302" cy="54347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200"/>
              <a:buFont typeface="Quattrocento Sans"/>
              <a:buNone/>
            </a:pPr>
            <a:r>
              <a:rPr lang="en-US" sz="3200" b="0" i="0" u="none" strike="noStrike" cap="none">
                <a:solidFill>
                  <a:schemeClr val="dk1"/>
                </a:solidFill>
                <a:latin typeface="Quattrocento Sans"/>
                <a:ea typeface="Quattrocento Sans"/>
                <a:cs typeface="Quattrocento Sans"/>
                <a:sym typeface="Quattrocento Sans"/>
              </a:rPr>
              <a:t>IN CONCLUSION</a:t>
            </a:r>
            <a:endParaRPr sz="1400" b="0" i="0" u="none" strike="noStrike" cap="none">
              <a:solidFill>
                <a:srgbClr val="000000"/>
              </a:solidFill>
              <a:latin typeface="Arial"/>
              <a:ea typeface="Arial"/>
              <a:cs typeface="Arial"/>
              <a:sym typeface="Arial"/>
            </a:endParaRPr>
          </a:p>
        </p:txBody>
      </p:sp>
      <p:sp>
        <p:nvSpPr>
          <p:cNvPr id="90" name="Google Shape;90;p44"/>
          <p:cNvSpPr txBox="1">
            <a:spLocks noGrp="1"/>
          </p:cNvSpPr>
          <p:nvPr>
            <p:ph type="body" idx="1"/>
          </p:nvPr>
        </p:nvSpPr>
        <p:spPr>
          <a:xfrm>
            <a:off x="1177305" y="5282632"/>
            <a:ext cx="9845346" cy="6827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91" name="Google Shape;91;p44"/>
          <p:cNvPicPr preferRelativeResize="0"/>
          <p:nvPr/>
        </p:nvPicPr>
        <p:blipFill rotWithShape="1">
          <a:blip r:embed="rId2">
            <a:alphaModFix/>
          </a:blip>
          <a:srcRect/>
          <a:stretch/>
        </p:blipFill>
        <p:spPr>
          <a:xfrm>
            <a:off x="124908" y="6391656"/>
            <a:ext cx="1598370" cy="356616"/>
          </a:xfrm>
          <a:prstGeom prst="rect">
            <a:avLst/>
          </a:prstGeom>
          <a:noFill/>
          <a:ln>
            <a:noFill/>
          </a:ln>
        </p:spPr>
      </p:pic>
      <p:pic>
        <p:nvPicPr>
          <p:cNvPr id="92" name="Google Shape;92;p44"/>
          <p:cNvPicPr preferRelativeResize="0"/>
          <p:nvPr/>
        </p:nvPicPr>
        <p:blipFill rotWithShape="1">
          <a:blip r:embed="rId3">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Intestazione sezione">
  <p:cSld name="Intestazione sezione">
    <p:bg>
      <p:bgPr>
        <a:solidFill>
          <a:schemeClr val="dk2"/>
        </a:solidFill>
        <a:effectLst/>
      </p:bgPr>
    </p:bg>
    <p:spTree>
      <p:nvGrpSpPr>
        <p:cNvPr id="1" name="Shape 93"/>
        <p:cNvGrpSpPr/>
        <p:nvPr/>
      </p:nvGrpSpPr>
      <p:grpSpPr>
        <a:xfrm>
          <a:off x="0" y="0"/>
          <a:ext cx="0" cy="0"/>
          <a:chOff x="0" y="0"/>
          <a:chExt cx="0" cy="0"/>
        </a:xfrm>
      </p:grpSpPr>
      <p:sp>
        <p:nvSpPr>
          <p:cNvPr id="94" name="Google Shape;94;p45"/>
          <p:cNvSpPr/>
          <p:nvPr/>
        </p:nvSpPr>
        <p:spPr>
          <a:xfrm>
            <a:off x="136565" y="131359"/>
            <a:ext cx="11907636" cy="6590991"/>
          </a:xfrm>
          <a:prstGeom prst="rect">
            <a:avLst/>
          </a:pr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5"/>
          <p:cNvSpPr/>
          <p:nvPr/>
        </p:nvSpPr>
        <p:spPr>
          <a:xfrm rot="10800000">
            <a:off x="10517008" y="-196912"/>
            <a:ext cx="2377188" cy="2377188"/>
          </a:xfrm>
          <a:custGeom>
            <a:avLst/>
            <a:gdLst/>
            <a:ahLst/>
            <a:cxnLst/>
            <a:rect l="l" t="t" r="r" b="b"/>
            <a:pathLst>
              <a:path w="3559662" h="3559662" extrusionOk="0">
                <a:moveTo>
                  <a:pt x="0" y="0"/>
                </a:moveTo>
                <a:lnTo>
                  <a:pt x="3559662" y="0"/>
                </a:lnTo>
                <a:lnTo>
                  <a:pt x="3559662" y="3559662"/>
                </a:lnTo>
                <a:lnTo>
                  <a:pt x="0" y="3559662"/>
                </a:lnTo>
                <a:lnTo>
                  <a:pt x="0" y="0"/>
                </a:lnTo>
                <a:close/>
              </a:path>
            </a:pathLst>
          </a:custGeom>
          <a:blipFill rotWithShape="1">
            <a:blip r:embed="rId2">
              <a:alphaModFix/>
            </a:blip>
            <a:stretch>
              <a:fillRect/>
            </a:stretch>
          </a:blipFill>
          <a:ln>
            <a:noFill/>
          </a:ln>
        </p:spPr>
      </p:sp>
      <p:sp>
        <p:nvSpPr>
          <p:cNvPr id="96" name="Google Shape;96;p45"/>
          <p:cNvSpPr/>
          <p:nvPr/>
        </p:nvSpPr>
        <p:spPr>
          <a:xfrm>
            <a:off x="-335666" y="-314887"/>
            <a:ext cx="1132540" cy="113254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45"/>
          <p:cNvSpPr/>
          <p:nvPr/>
        </p:nvSpPr>
        <p:spPr>
          <a:xfrm>
            <a:off x="10708901" y="1581620"/>
            <a:ext cx="800983" cy="800983"/>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45"/>
          <p:cNvSpPr/>
          <p:nvPr/>
        </p:nvSpPr>
        <p:spPr>
          <a:xfrm>
            <a:off x="8766859" y="5831860"/>
            <a:ext cx="2938743" cy="2938743"/>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5"/>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400"/>
              <a:buFont typeface="Quattrocento San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5"/>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01" name="Google Shape;101;p45"/>
          <p:cNvPicPr preferRelativeResize="0"/>
          <p:nvPr/>
        </p:nvPicPr>
        <p:blipFill rotWithShape="1">
          <a:blip r:embed="rId3">
            <a:alphaModFix/>
          </a:blip>
          <a:srcRect/>
          <a:stretch/>
        </p:blipFill>
        <p:spPr>
          <a:xfrm>
            <a:off x="119193" y="6391842"/>
            <a:ext cx="1598370" cy="356616"/>
          </a:xfrm>
          <a:prstGeom prst="rect">
            <a:avLst/>
          </a:prstGeom>
          <a:noFill/>
          <a:ln>
            <a:noFill/>
          </a:ln>
        </p:spPr>
      </p:pic>
      <p:pic>
        <p:nvPicPr>
          <p:cNvPr id="102" name="Google Shape;102;p45"/>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ue contenuti">
  <p:cSld name="Due contenuti">
    <p:spTree>
      <p:nvGrpSpPr>
        <p:cNvPr id="1" name="Shape 103"/>
        <p:cNvGrpSpPr/>
        <p:nvPr/>
      </p:nvGrpSpPr>
      <p:grpSpPr>
        <a:xfrm>
          <a:off x="0" y="0"/>
          <a:ext cx="0" cy="0"/>
          <a:chOff x="0" y="0"/>
          <a:chExt cx="0" cy="0"/>
        </a:xfrm>
      </p:grpSpPr>
      <p:sp>
        <p:nvSpPr>
          <p:cNvPr id="104" name="Google Shape;104;p46"/>
          <p:cNvSpPr/>
          <p:nvPr/>
        </p:nvSpPr>
        <p:spPr>
          <a:xfrm>
            <a:off x="-2353534" y="2493183"/>
            <a:ext cx="2868775" cy="286877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2">
              <a:alphaModFix/>
            </a:blip>
            <a:stretch>
              <a:fillRect/>
            </a:stretch>
          </a:blipFill>
          <a:ln>
            <a:noFill/>
          </a:ln>
        </p:spPr>
      </p:sp>
      <p:sp>
        <p:nvSpPr>
          <p:cNvPr id="105" name="Google Shape;105;p46"/>
          <p:cNvSpPr/>
          <p:nvPr/>
        </p:nvSpPr>
        <p:spPr>
          <a:xfrm>
            <a:off x="11606349" y="-203875"/>
            <a:ext cx="799246" cy="79924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46"/>
          <p:cNvSpPr/>
          <p:nvPr/>
        </p:nvSpPr>
        <p:spPr>
          <a:xfrm>
            <a:off x="10539785" y="5589460"/>
            <a:ext cx="2932374" cy="2932373"/>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6"/>
          <p:cNvSpPr txBox="1">
            <a:spLocks noGrp="1"/>
          </p:cNvSpPr>
          <p:nvPr>
            <p:ph type="body" idx="1"/>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46"/>
          <p:cNvSpPr txBox="1">
            <a:spLocks noGrp="1"/>
          </p:cNvSpPr>
          <p:nvPr>
            <p:ph type="body" idx="2"/>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9" name="Google Shape;109;p46"/>
          <p:cNvSpPr txBox="1">
            <a:spLocks noGrp="1"/>
          </p:cNvSpPr>
          <p:nvPr>
            <p:ph type="title"/>
          </p:nvPr>
        </p:nvSpPr>
        <p:spPr>
          <a:xfrm>
            <a:off x="469348" y="466344"/>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6"/>
          <p:cNvSpPr txBox="1">
            <a:spLocks noGrp="1"/>
          </p:cNvSpPr>
          <p:nvPr>
            <p:ph type="body" idx="3"/>
          </p:nvPr>
        </p:nvSpPr>
        <p:spPr>
          <a:xfrm>
            <a:off x="469347" y="2056277"/>
            <a:ext cx="6739317" cy="5537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2800"/>
              <a:buNone/>
              <a:defRPr sz="2800">
                <a:solidFill>
                  <a:schemeClr val="accent4"/>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1" name="Google Shape;111;p46"/>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112" name="Google Shape;112;p46"/>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7"/>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1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 name="Google Shape;11;p37"/>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 name="Google Shape;12;p37"/>
          <p:cNvGrpSpPr/>
          <p:nvPr/>
        </p:nvGrpSpPr>
        <p:grpSpPr>
          <a:xfrm>
            <a:off x="-380551" y="-774421"/>
            <a:ext cx="2375289" cy="2577455"/>
            <a:chOff x="0" y="0"/>
            <a:chExt cx="4746217" cy="5150176"/>
          </a:xfrm>
        </p:grpSpPr>
        <p:sp>
          <p:nvSpPr>
            <p:cNvPr id="13" name="Google Shape;13;p37"/>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16">
                <a:alphaModFix/>
              </a:blip>
              <a:stretch>
                <a:fillRect/>
              </a:stretch>
            </a:blipFill>
            <a:ln>
              <a:noFill/>
            </a:ln>
          </p:spPr>
        </p:sp>
        <p:sp>
          <p:nvSpPr>
            <p:cNvPr id="14" name="Google Shape;14;p37"/>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5;p37"/>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7"/>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7"/>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5400"/>
              <a:buFont typeface="Quattrocento Sans"/>
              <a:buNone/>
              <a:defRPr sz="5400" b="0"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7"/>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pic>
        <p:nvPicPr>
          <p:cNvPr id="19" name="Google Shape;19;p37"/>
          <p:cNvPicPr preferRelativeResize="0"/>
          <p:nvPr/>
        </p:nvPicPr>
        <p:blipFill rotWithShape="1">
          <a:blip r:embed="rId17">
            <a:alphaModFix/>
          </a:blip>
          <a:srcRect/>
          <a:stretch/>
        </p:blipFill>
        <p:spPr>
          <a:xfrm>
            <a:off x="118872" y="6391656"/>
            <a:ext cx="1592010" cy="353780"/>
          </a:xfrm>
          <a:prstGeom prst="rect">
            <a:avLst/>
          </a:prstGeom>
          <a:noFill/>
          <a:ln>
            <a:noFill/>
          </a:ln>
        </p:spPr>
      </p:pic>
      <p:pic>
        <p:nvPicPr>
          <p:cNvPr id="20" name="Google Shape;20;p37"/>
          <p:cNvPicPr preferRelativeResize="0"/>
          <p:nvPr/>
        </p:nvPicPr>
        <p:blipFill rotWithShape="1">
          <a:blip r:embed="rId18">
            <a:alphaModFix/>
          </a:blip>
          <a:srcRect/>
          <a:stretch/>
        </p:blipFill>
        <p:spPr>
          <a:xfrm>
            <a:off x="10917936" y="146304"/>
            <a:ext cx="1237595"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jp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2.jp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Imagine 2">
            <a:extLst>
              <a:ext uri="{FF2B5EF4-FFF2-40B4-BE49-F238E27FC236}">
                <a16:creationId xmlns:a16="http://schemas.microsoft.com/office/drawing/2014/main" id="{A36E6DB3-90F4-3490-3AC1-3C2C94E6DBE7}"/>
              </a:ext>
            </a:extLst>
          </p:cNvPr>
          <p:cNvPicPr>
            <a:picLocks noChangeAspect="1"/>
          </p:cNvPicPr>
          <p:nvPr/>
        </p:nvPicPr>
        <p:blipFill>
          <a:blip r:embed="rId3"/>
          <a:stretch>
            <a:fillRect/>
          </a:stretch>
        </p:blipFill>
        <p:spPr>
          <a:xfrm>
            <a:off x="0" y="-6458"/>
            <a:ext cx="12180542" cy="68644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0"/>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233" name="Google Shape;233;p10"/>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Tendință demografică</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Quattrocento Sans"/>
              <a:buNone/>
            </a:pPr>
            <a:r>
              <a:rPr lang="en-US"/>
              <a:t>Tendință demografică</a:t>
            </a:r>
            <a:endParaRPr/>
          </a:p>
        </p:txBody>
      </p:sp>
      <p:sp>
        <p:nvSpPr>
          <p:cNvPr id="240" name="Google Shape;240;p11"/>
          <p:cNvSpPr txBox="1">
            <a:spLocks noGrp="1"/>
          </p:cNvSpPr>
          <p:nvPr>
            <p:ph type="body" idx="1"/>
          </p:nvPr>
        </p:nvSpPr>
        <p:spPr>
          <a:xfrm>
            <a:off x="2762655" y="1690228"/>
            <a:ext cx="6614809"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4"/>
              </a:buClr>
              <a:buSzPts val="2400"/>
              <a:buNone/>
            </a:pPr>
            <a:r>
              <a:rPr lang="en-US"/>
              <a:t>Harta populației europene de peste 65 de ani, % </a:t>
            </a:r>
            <a:endParaRPr/>
          </a:p>
        </p:txBody>
      </p:sp>
      <p:sp>
        <p:nvSpPr>
          <p:cNvPr id="242" name="Google Shape;242;p11"/>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dirty="0">
                <a:solidFill>
                  <a:schemeClr val="dk1"/>
                </a:solidFill>
              </a:rPr>
              <a:t>The Sustainable Development Goals (SDGs)</a:t>
            </a:r>
            <a:endParaRPr dirty="0"/>
          </a:p>
          <a:p>
            <a:pPr marL="914400" lvl="1" indent="-457200" algn="l" rtl="0">
              <a:lnSpc>
                <a:spcPct val="90000"/>
              </a:lnSpc>
              <a:spcBef>
                <a:spcPts val="500"/>
              </a:spcBef>
              <a:spcAft>
                <a:spcPts val="0"/>
              </a:spcAft>
              <a:buClr>
                <a:schemeClr val="dk1"/>
              </a:buClr>
              <a:buSzPts val="2400"/>
              <a:buFont typeface="Arial"/>
              <a:buChar char="•"/>
            </a:pPr>
            <a:r>
              <a:rPr lang="en-US" dirty="0">
                <a:solidFill>
                  <a:schemeClr val="dk1"/>
                </a:solidFill>
              </a:rPr>
              <a:t>Goal 3 – </a:t>
            </a:r>
            <a:r>
              <a:rPr lang="en-US" sz="2800" dirty="0">
                <a:solidFill>
                  <a:schemeClr val="dk1"/>
                </a:solidFill>
              </a:rPr>
              <a:t>Good Health and </a:t>
            </a:r>
            <a:r>
              <a:rPr lang="en-US" dirty="0">
                <a:solidFill>
                  <a:schemeClr val="dk1"/>
                </a:solidFill>
              </a:rPr>
              <a:t>Well-being</a:t>
            </a:r>
            <a:endParaRPr dirty="0"/>
          </a:p>
          <a:p>
            <a:pPr marL="914400" lvl="1" indent="-457200" algn="l" rtl="0">
              <a:lnSpc>
                <a:spcPct val="90000"/>
              </a:lnSpc>
              <a:spcBef>
                <a:spcPts val="500"/>
              </a:spcBef>
              <a:spcAft>
                <a:spcPts val="0"/>
              </a:spcAft>
              <a:buClr>
                <a:schemeClr val="dk1"/>
              </a:buClr>
              <a:buSzPts val="2400"/>
              <a:buFont typeface="Arial"/>
              <a:buChar char="•"/>
            </a:pPr>
            <a:r>
              <a:rPr lang="en-US" dirty="0">
                <a:solidFill>
                  <a:schemeClr val="dk1"/>
                </a:solidFill>
              </a:rPr>
              <a:t>Goal 11 – Sustainable Cities and Communities</a:t>
            </a:r>
            <a:endParaRPr dirty="0"/>
          </a:p>
        </p:txBody>
      </p:sp>
      <p:pic>
        <p:nvPicPr>
          <p:cNvPr id="243" name="Google Shape;243;p11"/>
          <p:cNvPicPr preferRelativeResize="0">
            <a:picLocks noGrp="1"/>
          </p:cNvPicPr>
          <p:nvPr>
            <p:ph type="body" idx="3"/>
          </p:nvPr>
        </p:nvPicPr>
        <p:blipFill rotWithShape="1">
          <a:blip r:embed="rId5">
            <a:alphaModFix/>
          </a:blip>
          <a:srcRect/>
          <a:stretch/>
        </p:blipFill>
        <p:spPr>
          <a:xfrm>
            <a:off x="4122659" y="2504757"/>
            <a:ext cx="4215042" cy="3988118"/>
          </a:xfrm>
          <a:prstGeom prst="rect">
            <a:avLst/>
          </a:prstGeom>
          <a:noFill/>
          <a:ln>
            <a:noFill/>
          </a:ln>
        </p:spPr>
      </p:pic>
      <p:sp>
        <p:nvSpPr>
          <p:cNvPr id="244" name="Google Shape;244;p11"/>
          <p:cNvSpPr txBox="1"/>
          <p:nvPr/>
        </p:nvSpPr>
        <p:spPr>
          <a:xfrm>
            <a:off x="1683651" y="3499122"/>
            <a:ext cx="1220324" cy="5430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Quattrocento Sans"/>
                <a:ea typeface="Quattrocento Sans"/>
                <a:cs typeface="Quattrocento Sans"/>
                <a:sym typeface="Quattrocento Sans"/>
              </a:rPr>
              <a:t>Social</a:t>
            </a:r>
            <a:endParaRPr sz="1400" b="0" i="0" u="none" strike="noStrike" cap="none">
              <a:solidFill>
                <a:srgbClr val="000000"/>
              </a:solidFill>
              <a:latin typeface="Arial"/>
              <a:ea typeface="Arial"/>
              <a:cs typeface="Arial"/>
              <a:sym typeface="Arial"/>
            </a:endParaRPr>
          </a:p>
        </p:txBody>
      </p:sp>
      <p:sp>
        <p:nvSpPr>
          <p:cNvPr id="245" name="Google Shape;245;p11"/>
          <p:cNvSpPr txBox="1"/>
          <p:nvPr/>
        </p:nvSpPr>
        <p:spPr>
          <a:xfrm>
            <a:off x="9131155" y="3499122"/>
            <a:ext cx="1520098" cy="54306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lt1"/>
              </a:buClr>
              <a:buSzPct val="100000"/>
              <a:buFont typeface="Arial"/>
              <a:buNone/>
            </a:pPr>
            <a:r>
              <a:rPr lang="en-US" sz="2800" b="1" i="0" u="none" strike="noStrike" cap="none">
                <a:solidFill>
                  <a:schemeClr val="lt1"/>
                </a:solidFill>
                <a:latin typeface="Quattrocento Sans"/>
                <a:ea typeface="Quattrocento Sans"/>
                <a:cs typeface="Quattrocento Sans"/>
                <a:sym typeface="Quattrocento Sans"/>
              </a:rPr>
              <a:t>Economic</a:t>
            </a:r>
            <a:endParaRPr sz="2800" b="1" i="0" u="none" strike="noStrike" cap="none">
              <a:solidFill>
                <a:schemeClr val="lt1"/>
              </a:solidFill>
              <a:latin typeface="Quattrocento Sans"/>
              <a:ea typeface="Quattrocento Sans"/>
              <a:cs typeface="Quattrocento Sans"/>
              <a:sym typeface="Quattrocento Sans"/>
            </a:endParaRPr>
          </a:p>
        </p:txBody>
      </p:sp>
      <p:pic>
        <p:nvPicPr>
          <p:cNvPr id="2" name="ROM 1.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0975" y="62753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par>
                                <p:cTn id="8" presetID="10" presetClass="entr" presetSubtype="0" fill="hold" nodeType="withEffect">
                                  <p:stCondLst>
                                    <p:cond delay="5500"/>
                                  </p:stCondLst>
                                  <p:childTnLst>
                                    <p:set>
                                      <p:cBhvr>
                                        <p:cTn id="9" dur="1" fill="hold">
                                          <p:stCondLst>
                                            <p:cond delay="0"/>
                                          </p:stCondLst>
                                        </p:cTn>
                                        <p:tgtEl>
                                          <p:spTgt spid="245"/>
                                        </p:tgtEl>
                                        <p:attrNameLst>
                                          <p:attrName>style.visibility</p:attrName>
                                        </p:attrNameLst>
                                      </p:cBhvr>
                                      <p:to>
                                        <p:strVal val="visible"/>
                                      </p:to>
                                    </p:set>
                                    <p:animEffect transition="in" filter="fade">
                                      <p:cBhvr>
                                        <p:cTn id="10" dur="500"/>
                                        <p:tgtEl>
                                          <p:spTgt spid="245"/>
                                        </p:tgtEl>
                                      </p:cBhvr>
                                    </p:animEffect>
                                  </p:childTnLst>
                                </p:cTn>
                              </p:par>
                            </p:childTnLst>
                          </p:cTn>
                        </p:par>
                        <p:par>
                          <p:cTn id="11" fill="hold">
                            <p:stCondLst>
                              <p:cond delay="6000"/>
                            </p:stCondLst>
                            <p:childTnLst>
                              <p:par>
                                <p:cTn id="12" presetID="1" presetClass="mediacall" presetSubtype="0" fill="hold" nodeType="afterEffect">
                                  <p:stCondLst>
                                    <p:cond delay="0"/>
                                  </p:stCondLst>
                                  <p:childTnLst>
                                    <p:cmd type="call" cmd="playFrom(0.0)">
                                      <p:cBhvr>
                                        <p:cTn id="13" dur="19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Quattrocento Sans"/>
              <a:buNone/>
            </a:pPr>
            <a:r>
              <a:rPr lang="en-US"/>
              <a:t>Tendință demografică</a:t>
            </a:r>
            <a:endParaRPr/>
          </a:p>
        </p:txBody>
      </p:sp>
      <p:sp>
        <p:nvSpPr>
          <p:cNvPr id="253" name="Google Shape;253;p12"/>
          <p:cNvSpPr txBox="1">
            <a:spLocks noGrp="1"/>
          </p:cNvSpPr>
          <p:nvPr>
            <p:ph type="body" idx="1"/>
          </p:nvPr>
        </p:nvSpPr>
        <p:spPr>
          <a:xfrm>
            <a:off x="685311" y="1690688"/>
            <a:ext cx="6133778"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accent4"/>
              </a:buClr>
              <a:buSzPct val="100000"/>
              <a:buNone/>
            </a:pPr>
            <a:r>
              <a:rPr lang="en-US"/>
              <a:t>Harta populației europene de peste 65 de ani, % </a:t>
            </a:r>
            <a:endParaRPr/>
          </a:p>
        </p:txBody>
      </p:sp>
      <p:sp>
        <p:nvSpPr>
          <p:cNvPr id="255" name="Google Shape;255;p12"/>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800"/>
              <a:buFont typeface="Arial"/>
              <a:buChar char="•"/>
            </a:pPr>
            <a:r>
              <a:rPr lang="en-US"/>
              <a:t>Obiectivele de dezvoltare durabilă (ODD)</a:t>
            </a:r>
            <a:endParaRPr/>
          </a:p>
          <a:p>
            <a:pPr marL="0" lvl="0" indent="0" algn="l" rtl="0">
              <a:lnSpc>
                <a:spcPct val="90000"/>
              </a:lnSpc>
              <a:spcBef>
                <a:spcPts val="0"/>
              </a:spcBef>
              <a:spcAft>
                <a:spcPts val="0"/>
              </a:spcAft>
              <a:buClr>
                <a:schemeClr val="lt1"/>
              </a:buClr>
              <a:buSzPts val="2800"/>
              <a:buNone/>
            </a:pPr>
            <a:r>
              <a:rPr lang="en-US">
                <a:solidFill>
                  <a:srgbClr val="002060"/>
                </a:solidFill>
              </a:rPr>
              <a:t>Obiectivul 3 - Sănătate bună și bunăstare</a:t>
            </a:r>
            <a:endParaRPr>
              <a:solidFill>
                <a:srgbClr val="002060"/>
              </a:solidFill>
            </a:endParaRPr>
          </a:p>
          <a:p>
            <a:pPr marL="0" lvl="0" indent="0" algn="l" rtl="0">
              <a:lnSpc>
                <a:spcPct val="90000"/>
              </a:lnSpc>
              <a:spcBef>
                <a:spcPts val="0"/>
              </a:spcBef>
              <a:spcAft>
                <a:spcPts val="0"/>
              </a:spcAft>
              <a:buClr>
                <a:schemeClr val="lt1"/>
              </a:buClr>
              <a:buSzPts val="2800"/>
              <a:buNone/>
            </a:pPr>
            <a:endParaRPr>
              <a:solidFill>
                <a:srgbClr val="002060"/>
              </a:solidFill>
            </a:endParaRPr>
          </a:p>
          <a:p>
            <a:pPr marL="0" lvl="0" indent="0" algn="l" rtl="0">
              <a:lnSpc>
                <a:spcPct val="90000"/>
              </a:lnSpc>
              <a:spcBef>
                <a:spcPts val="0"/>
              </a:spcBef>
              <a:spcAft>
                <a:spcPts val="0"/>
              </a:spcAft>
              <a:buClr>
                <a:schemeClr val="lt1"/>
              </a:buClr>
              <a:buSzPts val="2800"/>
              <a:buNone/>
            </a:pPr>
            <a:r>
              <a:rPr lang="en-US">
                <a:solidFill>
                  <a:srgbClr val="002060"/>
                </a:solidFill>
              </a:rPr>
              <a:t>Obiectivul 11 - Orașe și comunități durabile</a:t>
            </a:r>
            <a:endParaRPr>
              <a:solidFill>
                <a:srgbClr val="002060"/>
              </a:solidFill>
            </a:endParaRPr>
          </a:p>
        </p:txBody>
      </p:sp>
      <p:pic>
        <p:nvPicPr>
          <p:cNvPr id="256" name="Google Shape;256;p12"/>
          <p:cNvPicPr preferRelativeResize="0">
            <a:picLocks noGrp="1"/>
          </p:cNvPicPr>
          <p:nvPr>
            <p:ph type="body" idx="3"/>
          </p:nvPr>
        </p:nvPicPr>
        <p:blipFill rotWithShape="1">
          <a:blip r:embed="rId5">
            <a:alphaModFix/>
          </a:blip>
          <a:srcRect/>
          <a:stretch/>
        </p:blipFill>
        <p:spPr>
          <a:xfrm>
            <a:off x="1497501" y="2474872"/>
            <a:ext cx="3786307" cy="3582465"/>
          </a:xfrm>
          <a:prstGeom prst="rect">
            <a:avLst/>
          </a:prstGeom>
          <a:noFill/>
          <a:ln>
            <a:noFill/>
          </a:ln>
        </p:spPr>
      </p:pic>
      <p:pic>
        <p:nvPicPr>
          <p:cNvPr id="2" name="ROM 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2094" y="612648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Quattrocento Sans"/>
              <a:buNone/>
            </a:pPr>
            <a:r>
              <a:rPr lang="en-US"/>
              <a:t>Tendință demografică</a:t>
            </a:r>
            <a:endParaRPr/>
          </a:p>
        </p:txBody>
      </p:sp>
      <p:sp>
        <p:nvSpPr>
          <p:cNvPr id="264" name="Google Shape;264;p13"/>
          <p:cNvSpPr txBox="1">
            <a:spLocks noGrp="1"/>
          </p:cNvSpPr>
          <p:nvPr>
            <p:ph type="body" idx="1"/>
          </p:nvPr>
        </p:nvSpPr>
        <p:spPr>
          <a:xfrm>
            <a:off x="5155661" y="1617270"/>
            <a:ext cx="6196552"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accent4"/>
              </a:buClr>
              <a:buSzPct val="100000"/>
              <a:buNone/>
            </a:pPr>
            <a:r>
              <a:rPr lang="en-US"/>
              <a:t>Harta populației europene de peste 65 de ani, % </a:t>
            </a:r>
            <a:endParaRPr/>
          </a:p>
        </p:txBody>
      </p:sp>
      <p:pic>
        <p:nvPicPr>
          <p:cNvPr id="265" name="Google Shape;265;p13"/>
          <p:cNvPicPr preferRelativeResize="0">
            <a:picLocks noGrp="1"/>
          </p:cNvPicPr>
          <p:nvPr>
            <p:ph type="body" idx="3"/>
          </p:nvPr>
        </p:nvPicPr>
        <p:blipFill rotWithShape="1">
          <a:blip r:embed="rId5">
            <a:alphaModFix/>
          </a:blip>
          <a:srcRect/>
          <a:stretch/>
        </p:blipFill>
        <p:spPr>
          <a:xfrm>
            <a:off x="6488601" y="2493600"/>
            <a:ext cx="3786307" cy="3582465"/>
          </a:xfrm>
          <a:prstGeom prst="rect">
            <a:avLst/>
          </a:prstGeom>
          <a:noFill/>
          <a:ln>
            <a:noFill/>
          </a:ln>
        </p:spPr>
      </p:pic>
      <p:sp>
        <p:nvSpPr>
          <p:cNvPr id="266" name="Google Shape;266;p13"/>
          <p:cNvSpPr txBox="1"/>
          <p:nvPr/>
        </p:nvSpPr>
        <p:spPr>
          <a:xfrm>
            <a:off x="2040917" y="2618203"/>
            <a:ext cx="5092083" cy="3333258"/>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Spania</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Italia</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Romania</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Bulgaria</a:t>
            </a:r>
            <a:endParaRPr sz="1400" b="0" i="0" u="none" strike="noStrike" cap="none">
              <a:solidFill>
                <a:srgbClr val="000000"/>
              </a:solidFill>
              <a:latin typeface="Arial"/>
              <a:ea typeface="Arial"/>
              <a:cs typeface="Arial"/>
              <a:sym typeface="Arial"/>
            </a:endParaRPr>
          </a:p>
        </p:txBody>
      </p:sp>
      <p:pic>
        <p:nvPicPr>
          <p:cNvPr id="2" name="ROM 1.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213" y="6076065"/>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273" name="Google Shape;273;p14"/>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Spania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Spania	</a:t>
            </a:r>
            <a:endParaRPr/>
          </a:p>
        </p:txBody>
      </p:sp>
      <p:pic>
        <p:nvPicPr>
          <p:cNvPr id="280" name="Google Shape;280;p15" descr="Immagine che contiene mappa"/>
          <p:cNvPicPr preferRelativeResize="0">
            <a:picLocks noGrp="1"/>
          </p:cNvPicPr>
          <p:nvPr>
            <p:ph type="body" idx="2"/>
          </p:nvPr>
        </p:nvPicPr>
        <p:blipFill rotWithShape="1">
          <a:blip r:embed="rId5">
            <a:alphaModFix/>
          </a:blip>
          <a:srcRect/>
          <a:stretch/>
        </p:blipFill>
        <p:spPr>
          <a:xfrm>
            <a:off x="704425" y="2176025"/>
            <a:ext cx="3411332" cy="2822696"/>
          </a:xfrm>
          <a:prstGeom prst="rect">
            <a:avLst/>
          </a:prstGeom>
          <a:noFill/>
          <a:ln>
            <a:noFill/>
          </a:ln>
        </p:spPr>
      </p:pic>
      <p:sp>
        <p:nvSpPr>
          <p:cNvPr id="281" name="Google Shape;281;p15"/>
          <p:cNvSpPr txBox="1"/>
          <p:nvPr/>
        </p:nvSpPr>
        <p:spPr>
          <a:xfrm>
            <a:off x="5755667" y="943584"/>
            <a:ext cx="5534374" cy="5755796"/>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Prioritizarea sănătății</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Concentrarea pe asistența medicală de calitate</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Obiective de planificare urbană</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Îngrijirea cuprinzătoare a persoanelor în vârstă</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Investiții continue</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Programe de sănătate pentru vârstnici</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Programul colaborativ "Îmbătrânire activă"</a:t>
            </a:r>
            <a:endParaRPr sz="1400" b="0" i="0" u="none" strike="noStrike" cap="none">
              <a:solidFill>
                <a:srgbClr val="000000"/>
              </a:solidFill>
              <a:latin typeface="Arial"/>
              <a:ea typeface="Arial"/>
              <a:cs typeface="Arial"/>
              <a:sym typeface="Arial"/>
            </a:endParaRPr>
          </a:p>
        </p:txBody>
      </p:sp>
      <p:pic>
        <p:nvPicPr>
          <p:cNvPr id="2" name="ROM 1.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5786" y="6212017"/>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6"/>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Spania	</a:t>
            </a:r>
            <a:endParaRPr/>
          </a:p>
        </p:txBody>
      </p:sp>
      <p:pic>
        <p:nvPicPr>
          <p:cNvPr id="289" name="Google Shape;289;p16" descr="Immagine che contiene mappa"/>
          <p:cNvPicPr preferRelativeResize="0">
            <a:picLocks noGrp="1"/>
          </p:cNvPicPr>
          <p:nvPr>
            <p:ph type="body" idx="2"/>
          </p:nvPr>
        </p:nvPicPr>
        <p:blipFill rotWithShape="1">
          <a:blip r:embed="rId5">
            <a:alphaModFix/>
          </a:blip>
          <a:srcRect/>
          <a:stretch/>
        </p:blipFill>
        <p:spPr>
          <a:xfrm>
            <a:off x="704425" y="2176025"/>
            <a:ext cx="3411332" cy="2822696"/>
          </a:xfrm>
          <a:prstGeom prst="rect">
            <a:avLst/>
          </a:prstGeom>
          <a:noFill/>
          <a:ln>
            <a:noFill/>
          </a:ln>
        </p:spPr>
      </p:pic>
      <p:sp>
        <p:nvSpPr>
          <p:cNvPr id="290" name="Google Shape;290;p16"/>
          <p:cNvSpPr txBox="1"/>
          <p:nvPr/>
        </p:nvSpPr>
        <p:spPr>
          <a:xfrm>
            <a:off x="5755667" y="1099226"/>
            <a:ext cx="5534374" cy="5600153"/>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Prioritizarea sănătății</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Concentrarea pe asistența medicală de calitate</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Obiective de planificare urbană</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Îngrijirea cuprinzătoare a persoanelor în vârstă</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Investiții continue</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Programe de sănătate pentru vârstnici</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Programul colaborativ "Îmbătrânire activă"</a:t>
            </a:r>
            <a:endParaRPr sz="2400" b="0" i="0" u="none" strike="noStrike" cap="none">
              <a:solidFill>
                <a:srgbClr val="000000"/>
              </a:solidFill>
              <a:latin typeface="Arial"/>
              <a:ea typeface="Arial"/>
              <a:cs typeface="Arial"/>
              <a:sym typeface="Arial"/>
            </a:endParaRPr>
          </a:p>
        </p:txBody>
      </p:sp>
      <p:pic>
        <p:nvPicPr>
          <p:cNvPr id="2" name="ROM 1.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49088" y="64008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7"/>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297" name="Google Shape;297;p17"/>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Italia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8"/>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Italia	</a:t>
            </a:r>
            <a:endParaRPr/>
          </a:p>
        </p:txBody>
      </p:sp>
      <p:pic>
        <p:nvPicPr>
          <p:cNvPr id="304" name="Google Shape;304;p18" descr="Blank map of Italy: outline map and vector map of Italy"/>
          <p:cNvPicPr preferRelativeResize="0"/>
          <p:nvPr/>
        </p:nvPicPr>
        <p:blipFill rotWithShape="1">
          <a:blip r:embed="rId5">
            <a:alphaModFix/>
          </a:blip>
          <a:srcRect/>
          <a:stretch/>
        </p:blipFill>
        <p:spPr>
          <a:xfrm>
            <a:off x="862613" y="2258042"/>
            <a:ext cx="2799375" cy="3144384"/>
          </a:xfrm>
          <a:prstGeom prst="rect">
            <a:avLst/>
          </a:prstGeom>
          <a:noFill/>
          <a:ln>
            <a:noFill/>
          </a:ln>
        </p:spPr>
      </p:pic>
      <p:sp>
        <p:nvSpPr>
          <p:cNvPr id="305" name="Google Shape;305;p18"/>
          <p:cNvSpPr txBox="1"/>
          <p:nvPr/>
        </p:nvSpPr>
        <p:spPr>
          <a:xfrm>
            <a:off x="5795013" y="1772850"/>
            <a:ext cx="5534374" cy="3285533"/>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Promovarea sănătății și prevenirea bolilor</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Accent pe un stil de viață sănătos</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Calitatea vieții pentru adulții în vârstă</a:t>
            </a:r>
            <a:endParaRPr sz="1400" b="0" i="0" u="none" strike="noStrike" cap="none">
              <a:solidFill>
                <a:srgbClr val="000000"/>
              </a:solidFill>
              <a:latin typeface="Arial"/>
              <a:ea typeface="Arial"/>
              <a:cs typeface="Arial"/>
              <a:sym typeface="Arial"/>
            </a:endParaRPr>
          </a:p>
        </p:txBody>
      </p:sp>
      <p:pic>
        <p:nvPicPr>
          <p:cNvPr id="2" name="ROM 1.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693" y="619673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312" name="Google Shape;312;p19"/>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România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
          <p:cNvSpPr txBox="1">
            <a:spLocks noGrp="1"/>
          </p:cNvSpPr>
          <p:nvPr>
            <p:ph type="title"/>
          </p:nvPr>
        </p:nvSpPr>
        <p:spPr>
          <a:xfrm>
            <a:off x="469348" y="2634033"/>
            <a:ext cx="6739200" cy="159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Introducere</a:t>
            </a:r>
            <a:endParaRPr/>
          </a:p>
        </p:txBody>
      </p:sp>
      <p:pic>
        <p:nvPicPr>
          <p:cNvPr id="2" name="ROM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4845" y="595788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0"/>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România	</a:t>
            </a:r>
            <a:endParaRPr/>
          </a:p>
        </p:txBody>
      </p:sp>
      <p:pic>
        <p:nvPicPr>
          <p:cNvPr id="319" name="Google Shape;319;p20" descr="Map romania Royalty Free Vector Image - VectorStock"/>
          <p:cNvPicPr preferRelativeResize="0"/>
          <p:nvPr/>
        </p:nvPicPr>
        <p:blipFill rotWithShape="1">
          <a:blip r:embed="rId5">
            <a:alphaModFix/>
          </a:blip>
          <a:srcRect b="12778"/>
          <a:stretch/>
        </p:blipFill>
        <p:spPr>
          <a:xfrm>
            <a:off x="633611" y="1924439"/>
            <a:ext cx="3974150" cy="3310035"/>
          </a:xfrm>
          <a:prstGeom prst="rect">
            <a:avLst/>
          </a:prstGeom>
          <a:noFill/>
          <a:ln>
            <a:noFill/>
          </a:ln>
        </p:spPr>
      </p:pic>
      <p:sp>
        <p:nvSpPr>
          <p:cNvPr id="320" name="Google Shape;320;p20"/>
          <p:cNvSpPr txBox="1"/>
          <p:nvPr/>
        </p:nvSpPr>
        <p:spPr>
          <a:xfrm>
            <a:off x="5542094" y="1432382"/>
            <a:ext cx="5534374" cy="4482035"/>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Îmbunătățiri ale asistenței medicale și sociale</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Accent pe prevenirea bolilor</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Programe pentru persoanele în vârstă</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Investiții în infrastructura de îngrijire social</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Inițiative de finanțare în curs</a:t>
            </a:r>
            <a:endParaRPr sz="1400" b="0" i="0" u="none" strike="noStrike" cap="none">
              <a:solidFill>
                <a:srgbClr val="000000"/>
              </a:solidFill>
              <a:latin typeface="Arial"/>
              <a:ea typeface="Arial"/>
              <a:cs typeface="Arial"/>
              <a:sym typeface="Arial"/>
            </a:endParaRPr>
          </a:p>
        </p:txBody>
      </p:sp>
      <p:pic>
        <p:nvPicPr>
          <p:cNvPr id="2" name="ROM 1.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1506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Romania	</a:t>
            </a:r>
            <a:endParaRPr/>
          </a:p>
        </p:txBody>
      </p:sp>
      <p:pic>
        <p:nvPicPr>
          <p:cNvPr id="328" name="Google Shape;328;p21" descr="Map romania Royalty Free Vector Image - VectorStock"/>
          <p:cNvPicPr preferRelativeResize="0"/>
          <p:nvPr/>
        </p:nvPicPr>
        <p:blipFill rotWithShape="1">
          <a:blip r:embed="rId5">
            <a:alphaModFix/>
          </a:blip>
          <a:srcRect b="12778"/>
          <a:stretch/>
        </p:blipFill>
        <p:spPr>
          <a:xfrm>
            <a:off x="633611" y="1924439"/>
            <a:ext cx="3974150" cy="3310035"/>
          </a:xfrm>
          <a:prstGeom prst="rect">
            <a:avLst/>
          </a:prstGeom>
          <a:noFill/>
          <a:ln>
            <a:noFill/>
          </a:ln>
        </p:spPr>
      </p:pic>
      <p:sp>
        <p:nvSpPr>
          <p:cNvPr id="329" name="Google Shape;329;p21"/>
          <p:cNvSpPr txBox="1"/>
          <p:nvPr/>
        </p:nvSpPr>
        <p:spPr>
          <a:xfrm>
            <a:off x="5843651" y="1607621"/>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Îmbunătățiri ale asistenței medicale și sociale</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Accent pe prevenirea bolilor</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Programe pentru persoanele în vârstă</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Investiții în infrastructura de îngrijire social</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Inițiative de finanțare în curs</a:t>
            </a:r>
            <a:endParaRPr sz="1400" b="0" i="0" u="none" strike="noStrike" cap="none">
              <a:solidFill>
                <a:srgbClr val="000000"/>
              </a:solidFill>
              <a:latin typeface="Arial"/>
              <a:ea typeface="Arial"/>
              <a:cs typeface="Arial"/>
              <a:sym typeface="Arial"/>
            </a:endParaRPr>
          </a:p>
        </p:txBody>
      </p:sp>
      <p:pic>
        <p:nvPicPr>
          <p:cNvPr id="2" name="ROM 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116" y="620683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336" name="Google Shape;336;p22"/>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Bulgaria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3"/>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Bulgaria	</a:t>
            </a:r>
            <a:endParaRPr/>
          </a:p>
        </p:txBody>
      </p:sp>
      <p:pic>
        <p:nvPicPr>
          <p:cNvPr id="343" name="Google Shape;343;p23" descr="Bulgaria Country Map Stock Illustration - Download Image Now - Bulgaria, Map,  Country - Geographic Area - iStock"/>
          <p:cNvPicPr preferRelativeResize="0"/>
          <p:nvPr/>
        </p:nvPicPr>
        <p:blipFill rotWithShape="1">
          <a:blip r:embed="rId5">
            <a:alphaModFix/>
          </a:blip>
          <a:srcRect/>
          <a:stretch/>
        </p:blipFill>
        <p:spPr>
          <a:xfrm>
            <a:off x="630400" y="1791769"/>
            <a:ext cx="3731661" cy="3731661"/>
          </a:xfrm>
          <a:prstGeom prst="rect">
            <a:avLst/>
          </a:prstGeom>
          <a:noFill/>
          <a:ln>
            <a:noFill/>
          </a:ln>
        </p:spPr>
      </p:pic>
      <p:sp>
        <p:nvSpPr>
          <p:cNvPr id="344" name="Google Shape;344;p23"/>
          <p:cNvSpPr txBox="1"/>
          <p:nvPr/>
        </p:nvSpPr>
        <p:spPr>
          <a:xfrm>
            <a:off x="5795013" y="1772851"/>
            <a:ext cx="5534374" cy="4297210"/>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Îmbunătățirea asistenței medicale</a:t>
            </a:r>
            <a:endParaRPr sz="2400" b="1" i="0" u="none" strike="noStrike" cap="none">
              <a:solidFill>
                <a:schemeClr val="lt1"/>
              </a:solidFill>
              <a:latin typeface="Quattrocento Sans"/>
              <a:ea typeface="Quattrocento Sans"/>
              <a:cs typeface="Quattrocento Sans"/>
              <a:sym typeface="Quattrocento Sans"/>
            </a:endParaRPr>
          </a:p>
          <a:p>
            <a:pPr marL="0" marR="0" lvl="0" indent="0" algn="l" rtl="0">
              <a:lnSpc>
                <a:spcPct val="90000"/>
              </a:lnSpc>
              <a:spcBef>
                <a:spcPts val="0"/>
              </a:spcBef>
              <a:spcAft>
                <a:spcPts val="0"/>
              </a:spcAft>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2023 Programe de sănătate publică</a:t>
            </a:r>
            <a:endParaRPr sz="2400" b="1" i="0" u="none" strike="noStrike" cap="none">
              <a:solidFill>
                <a:schemeClr val="lt1"/>
              </a:solidFill>
              <a:latin typeface="Quattrocento Sans"/>
              <a:ea typeface="Quattrocento Sans"/>
              <a:cs typeface="Quattrocento Sans"/>
              <a:sym typeface="Quattrocento Sans"/>
            </a:endParaRPr>
          </a:p>
          <a:p>
            <a:pPr marL="0" marR="0" lvl="0" indent="0" algn="l" rtl="0">
              <a:lnSpc>
                <a:spcPct val="90000"/>
              </a:lnSpc>
              <a:spcBef>
                <a:spcPts val="0"/>
              </a:spcBef>
              <a:spcAft>
                <a:spcPts val="0"/>
              </a:spcAft>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Accent pe adulții în vârstă</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Îngrijirea pe termen lung și independența</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Accent pe activitatea fizică</a:t>
            </a:r>
            <a:endParaRPr sz="1400" b="0" i="0" u="none" strike="noStrike" cap="none">
              <a:solidFill>
                <a:srgbClr val="000000"/>
              </a:solidFill>
              <a:latin typeface="Arial"/>
              <a:ea typeface="Arial"/>
              <a:cs typeface="Arial"/>
              <a:sym typeface="Arial"/>
            </a:endParaRPr>
          </a:p>
        </p:txBody>
      </p:sp>
      <p:pic>
        <p:nvPicPr>
          <p:cNvPr id="2" name="ROM 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8913" y="6243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4"/>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Îmbătrânire activă</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Îmbătrânire activă</a:t>
            </a:r>
            <a:endParaRPr/>
          </a:p>
        </p:txBody>
      </p:sp>
      <p:pic>
        <p:nvPicPr>
          <p:cNvPr id="357" name="Google Shape;357;p25"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58" name="Google Shape;358;p25"/>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None/>
            </a:pPr>
            <a:r>
              <a:rPr lang="en-US" sz="2400" b="1" i="0" u="none" strike="noStrike" cap="none">
                <a:solidFill>
                  <a:schemeClr val="lt1"/>
                </a:solidFill>
                <a:latin typeface="Quattrocento Sans"/>
                <a:ea typeface="Quattrocento Sans"/>
                <a:cs typeface="Quattrocento Sans"/>
                <a:sym typeface="Quattrocento Sans"/>
              </a:rPr>
              <a:t>Îmbătrânirea populației în UE: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Germania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Italia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Spania</a:t>
            </a:r>
            <a:endParaRPr sz="2400" b="1" i="0" u="none" strike="noStrike" cap="none">
              <a:solidFill>
                <a:srgbClr val="002060"/>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0" marR="0" lvl="0" indent="0" algn="l" rtl="0">
              <a:lnSpc>
                <a:spcPct val="90000"/>
              </a:lnSpc>
              <a:spcBef>
                <a:spcPts val="0"/>
              </a:spcBef>
              <a:spcAft>
                <a:spcPts val="0"/>
              </a:spcAft>
              <a:buNone/>
            </a:pPr>
            <a:r>
              <a:rPr lang="en-US" sz="2400" b="1" i="0" u="none" strike="noStrike" cap="none">
                <a:solidFill>
                  <a:schemeClr val="lt1"/>
                </a:solidFill>
                <a:latin typeface="Quattrocento Sans"/>
                <a:ea typeface="Quattrocento Sans"/>
                <a:cs typeface="Quattrocento Sans"/>
                <a:sym typeface="Quattrocento Sans"/>
              </a:rPr>
              <a:t>Politici de promovare a îmbătrânirii active: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Suedia</a:t>
            </a:r>
            <a:endParaRPr sz="2400" b="1" i="0" u="none" strike="noStrike" cap="none">
              <a:solidFill>
                <a:srgbClr val="002060"/>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Danemarca</a:t>
            </a:r>
            <a:endParaRPr sz="2400" b="1" i="0" u="none" strike="noStrike" cap="none">
              <a:solidFill>
                <a:srgbClr val="002060"/>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0" marR="0" lvl="0" indent="0" algn="l" rtl="0">
              <a:lnSpc>
                <a:spcPct val="90000"/>
              </a:lnSpc>
              <a:spcBef>
                <a:spcPts val="0"/>
              </a:spcBef>
              <a:spcAft>
                <a:spcPts val="0"/>
              </a:spcAft>
              <a:buNone/>
            </a:pPr>
            <a:r>
              <a:rPr lang="en-US" sz="2400" b="1" i="0" u="none" strike="noStrike" cap="none">
                <a:solidFill>
                  <a:schemeClr val="lt1"/>
                </a:solidFill>
                <a:latin typeface="Quattrocento Sans"/>
                <a:ea typeface="Quattrocento Sans"/>
                <a:cs typeface="Quattrocento Sans"/>
                <a:sym typeface="Quattrocento Sans"/>
              </a:rPr>
              <a:t>Disparități în ceea ce privește oportunitățile percepute: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România</a:t>
            </a:r>
            <a:endParaRPr sz="2400" b="1" i="0" u="none" strike="noStrike" cap="none">
              <a:solidFill>
                <a:srgbClr val="002060"/>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Bulgaria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Slovacia</a:t>
            </a:r>
            <a:endParaRPr sz="2400" b="1" i="0" u="none" strike="noStrike" cap="none">
              <a:solidFill>
                <a:srgbClr val="002060"/>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rgbClr val="002060"/>
                </a:solidFill>
                <a:latin typeface="Quattrocento Sans"/>
                <a:ea typeface="Quattrocento Sans"/>
                <a:cs typeface="Quattrocento Sans"/>
                <a:sym typeface="Quattrocento Sans"/>
              </a:rPr>
              <a:t>Italia</a:t>
            </a:r>
            <a:endParaRPr sz="2400" b="1" i="0" u="none" strike="noStrike" cap="none">
              <a:solidFill>
                <a:srgbClr val="002060"/>
              </a:solidFill>
              <a:latin typeface="Quattrocento Sans"/>
              <a:ea typeface="Quattrocento Sans"/>
              <a:cs typeface="Quattrocento Sans"/>
              <a:sym typeface="Quattrocento Sans"/>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p:txBody>
      </p:sp>
      <p:pic>
        <p:nvPicPr>
          <p:cNvPr id="359" name="Google Shape;359;p25" descr="Immagine che contiene logo, simbolo, Elementi grafici, Carminio&#10;&#10;Descrizione generata automaticamente"/>
          <p:cNvPicPr preferRelativeResize="0"/>
          <p:nvPr/>
        </p:nvPicPr>
        <p:blipFill rotWithShape="1">
          <a:blip r:embed="rId6">
            <a:alphaModFix/>
          </a:blip>
          <a:srcRect/>
          <a:stretch/>
        </p:blipFill>
        <p:spPr>
          <a:xfrm>
            <a:off x="8518108" y="1581539"/>
            <a:ext cx="1782888" cy="1089872"/>
          </a:xfrm>
          <a:prstGeom prst="rect">
            <a:avLst/>
          </a:prstGeom>
          <a:noFill/>
          <a:ln>
            <a:noFill/>
          </a:ln>
        </p:spPr>
      </p:pic>
      <p:pic>
        <p:nvPicPr>
          <p:cNvPr id="2" name="ROM 1.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5641" y="626167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500"/>
                                        <p:tgtEl>
                                          <p:spTgt spid="359"/>
                                        </p:tgtEl>
                                      </p:cBhvr>
                                    </p:animEffect>
                                  </p:childTnLst>
                                </p:cTn>
                              </p:par>
                            </p:childTnLst>
                          </p:cTn>
                        </p:par>
                        <p:par>
                          <p:cTn id="8" fill="hold">
                            <p:stCondLst>
                              <p:cond delay="8500"/>
                            </p:stCondLst>
                            <p:childTnLst>
                              <p:par>
                                <p:cTn id="9" presetID="1" presetClass="mediacall" presetSubtype="0" fill="hold" nodeType="afterEffect">
                                  <p:stCondLst>
                                    <p:cond delay="0"/>
                                  </p:stCondLst>
                                  <p:childTnLst>
                                    <p:cmd type="call" cmd="playFrom(0.0)">
                                      <p:cBhvr>
                                        <p:cTn id="10" dur="31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6"/>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Îmbătrânire activă</a:t>
            </a:r>
            <a:endParaRPr/>
          </a:p>
        </p:txBody>
      </p:sp>
      <p:pic>
        <p:nvPicPr>
          <p:cNvPr id="367" name="Google Shape;367;p26"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68" name="Google Shape;368;p26"/>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Provocările generate de tendința de îmbătrânire</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Impactul asupra sistemelor și serviciilor</a:t>
            </a:r>
            <a:endParaRPr sz="2400" b="1" i="0" u="none" strike="noStrike" cap="none">
              <a:solidFill>
                <a:schemeClr val="lt1"/>
              </a:solidFill>
              <a:latin typeface="Quattrocento Sans"/>
              <a:ea typeface="Quattrocento Sans"/>
              <a:cs typeface="Quattrocento Sans"/>
              <a:sym typeface="Quattrocento Sans"/>
            </a:endParaRPr>
          </a:p>
        </p:txBody>
      </p:sp>
      <p:pic>
        <p:nvPicPr>
          <p:cNvPr id="369" name="Google Shape;369;p26" descr="Pension Plans: Compare &amp; Buy Best Retirement Plans Online"/>
          <p:cNvPicPr preferRelativeResize="0"/>
          <p:nvPr/>
        </p:nvPicPr>
        <p:blipFill rotWithShape="1">
          <a:blip r:embed="rId6">
            <a:alphaModFix/>
          </a:blip>
          <a:srcRect b="1306"/>
          <a:stretch/>
        </p:blipFill>
        <p:spPr>
          <a:xfrm>
            <a:off x="6150540" y="2961984"/>
            <a:ext cx="4838700" cy="3205551"/>
          </a:xfrm>
          <a:prstGeom prst="rect">
            <a:avLst/>
          </a:prstGeom>
          <a:noFill/>
          <a:ln>
            <a:noFill/>
          </a:ln>
        </p:spPr>
      </p:pic>
      <p:pic>
        <p:nvPicPr>
          <p:cNvPr id="2" name="ROM 1.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91637" y="623411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25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par>
                          <p:cTn id="8" fill="hold">
                            <p:stCondLst>
                              <p:cond delay="7750"/>
                            </p:stCondLst>
                            <p:childTnLst>
                              <p:par>
                                <p:cTn id="9" presetID="1" presetClass="mediacall" presetSubtype="0" fill="hold" nodeType="afterEffect">
                                  <p:stCondLst>
                                    <p:cond delay="0"/>
                                  </p:stCondLst>
                                  <p:childTnLst>
                                    <p:cmd type="call" cmd="playFrom(0.0)">
                                      <p:cBhvr>
                                        <p:cTn id="10" dur="18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7"/>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Îmbătrânire activă</a:t>
            </a:r>
            <a:endParaRPr/>
          </a:p>
        </p:txBody>
      </p:sp>
      <p:pic>
        <p:nvPicPr>
          <p:cNvPr id="377" name="Google Shape;377;p27"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78" name="Google Shape;378;p27"/>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a:bodyPr>
          <a:lstStyle/>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Promovarea unui stil de viață sănătos</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Modificări fiziologice în îmbătrânire</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Orientări pentru activitatea fizică </a:t>
            </a:r>
            <a:endParaRPr sz="1400" b="0" i="0" u="none" strike="noStrike" cap="none">
              <a:solidFill>
                <a:srgbClr val="000000"/>
              </a:solidFill>
              <a:latin typeface="Arial"/>
              <a:ea typeface="Arial"/>
              <a:cs typeface="Arial"/>
              <a:sym typeface="Arial"/>
            </a:endParaRPr>
          </a:p>
        </p:txBody>
      </p:sp>
      <p:pic>
        <p:nvPicPr>
          <p:cNvPr id="379" name="Google Shape;379;p27" descr="Content marketing | Editorial guidelines | Copywriting for websites"/>
          <p:cNvPicPr preferRelativeResize="0"/>
          <p:nvPr/>
        </p:nvPicPr>
        <p:blipFill rotWithShape="1">
          <a:blip r:embed="rId6">
            <a:alphaModFix/>
          </a:blip>
          <a:srcRect/>
          <a:stretch/>
        </p:blipFill>
        <p:spPr>
          <a:xfrm>
            <a:off x="6875105" y="3946848"/>
            <a:ext cx="2267339" cy="2267339"/>
          </a:xfrm>
          <a:prstGeom prst="rect">
            <a:avLst/>
          </a:prstGeom>
          <a:noFill/>
          <a:ln>
            <a:noFill/>
          </a:ln>
        </p:spPr>
      </p:pic>
      <p:pic>
        <p:nvPicPr>
          <p:cNvPr id="2" name="ROM 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10988" y="633571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25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childTnLst>
                          </p:cTn>
                        </p:par>
                        <p:par>
                          <p:cTn id="8" fill="hold">
                            <p:stCondLst>
                              <p:cond delay="12750"/>
                            </p:stCondLst>
                            <p:childTnLst>
                              <p:par>
                                <p:cTn id="9" presetID="1" presetClass="mediacall" presetSubtype="0" fill="hold" nodeType="afterEffect">
                                  <p:stCondLst>
                                    <p:cond delay="0"/>
                                  </p:stCondLst>
                                  <p:childTnLst>
                                    <p:cmd type="call" cmd="playFrom(0.0)">
                                      <p:cBhvr>
                                        <p:cTn id="10" dur="22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8"/>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4"/>
              </a:buClr>
              <a:buSzPts val="2800"/>
              <a:buNone/>
            </a:pPr>
            <a:endParaRPr/>
          </a:p>
        </p:txBody>
      </p:sp>
      <p:sp>
        <p:nvSpPr>
          <p:cNvPr id="386" name="Google Shape;386;p28"/>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Influența dintre activitatea fizică și unii factori determinanți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9"/>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393" name="Google Shape;393;p29"/>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2" name="ROM 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8438" y="6253163"/>
            <a:ext cx="487362" cy="487362"/>
          </a:xfrm>
          <a:prstGeom prst="rect">
            <a:avLst/>
          </a:prstGeom>
        </p:spPr>
      </p:pic>
      <p:pic>
        <p:nvPicPr>
          <p:cNvPr id="4" name="Picture 3"/>
          <p:cNvPicPr>
            <a:picLocks noChangeAspect="1"/>
          </p:cNvPicPr>
          <p:nvPr/>
        </p:nvPicPr>
        <p:blipFill>
          <a:blip r:embed="rId6"/>
          <a:stretch>
            <a:fillRect/>
          </a:stretch>
        </p:blipFill>
        <p:spPr>
          <a:xfrm>
            <a:off x="6185413" y="2057400"/>
            <a:ext cx="5048955" cy="3267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Introducere</a:t>
            </a:r>
            <a:endParaRPr/>
          </a:p>
        </p:txBody>
      </p:sp>
      <p:sp>
        <p:nvSpPr>
          <p:cNvPr id="170" name="Google Shape;170;p3"/>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Fenomenul îmbătrânirii </a:t>
            </a:r>
            <a:endParaRPr/>
          </a:p>
          <a:p>
            <a:pPr marL="0" lvl="0" indent="0" algn="l" rtl="0">
              <a:lnSpc>
                <a:spcPct val="90000"/>
              </a:lnSpc>
              <a:spcBef>
                <a:spcPts val="0"/>
              </a:spcBef>
              <a:spcAft>
                <a:spcPts val="0"/>
              </a:spcAft>
              <a:buClr>
                <a:schemeClr val="lt1"/>
              </a:buClr>
              <a:buSzPct val="100000"/>
              <a:buNone/>
            </a:pPr>
            <a:endParaRPr/>
          </a:p>
          <a:p>
            <a:pPr marL="0" lvl="0" indent="0" algn="l" rtl="0">
              <a:lnSpc>
                <a:spcPct val="90000"/>
              </a:lnSpc>
              <a:spcBef>
                <a:spcPts val="0"/>
              </a:spcBef>
              <a:spcAft>
                <a:spcPts val="0"/>
              </a:spcAft>
              <a:buNone/>
            </a:pPr>
            <a:r>
              <a:rPr lang="en-US"/>
              <a:t>1. Cronologic</a:t>
            </a:r>
            <a:endParaRPr/>
          </a:p>
          <a:p>
            <a:pPr marL="514350" lvl="0" indent="-349885" algn="l" rtl="0">
              <a:lnSpc>
                <a:spcPct val="90000"/>
              </a:lnSpc>
              <a:spcBef>
                <a:spcPts val="0"/>
              </a:spcBef>
              <a:spcAft>
                <a:spcPts val="0"/>
              </a:spcAft>
              <a:buClr>
                <a:schemeClr val="lt1"/>
              </a:buClr>
              <a:buSzPct val="100000"/>
              <a:buNone/>
            </a:pPr>
            <a:endParaRPr/>
          </a:p>
          <a:p>
            <a:pPr marL="0" lvl="0" indent="0" algn="l" rtl="0">
              <a:lnSpc>
                <a:spcPct val="90000"/>
              </a:lnSpc>
              <a:spcBef>
                <a:spcPts val="0"/>
              </a:spcBef>
              <a:spcAft>
                <a:spcPts val="0"/>
              </a:spcAft>
              <a:buClr>
                <a:schemeClr val="lt1"/>
              </a:buClr>
              <a:buSzPct val="100000"/>
              <a:buNone/>
            </a:pPr>
            <a:r>
              <a:rPr lang="en-US"/>
              <a:t>2. Biologic</a:t>
            </a:r>
            <a:endParaRPr/>
          </a:p>
          <a:p>
            <a:pPr marL="0" lvl="0" indent="0" algn="l" rtl="0">
              <a:lnSpc>
                <a:spcPct val="90000"/>
              </a:lnSpc>
              <a:spcBef>
                <a:spcPts val="0"/>
              </a:spcBef>
              <a:spcAft>
                <a:spcPts val="0"/>
              </a:spcAft>
              <a:buClr>
                <a:schemeClr val="lt1"/>
              </a:buClr>
              <a:buSzPct val="100000"/>
              <a:buNone/>
            </a:pPr>
            <a:endParaRPr/>
          </a:p>
          <a:p>
            <a:pPr marL="0" lvl="0" indent="0" algn="l" rtl="0">
              <a:lnSpc>
                <a:spcPct val="90000"/>
              </a:lnSpc>
              <a:spcBef>
                <a:spcPts val="0"/>
              </a:spcBef>
              <a:spcAft>
                <a:spcPts val="0"/>
              </a:spcAft>
              <a:buClr>
                <a:schemeClr val="lt1"/>
              </a:buClr>
              <a:buSzPct val="100000"/>
              <a:buNone/>
            </a:pPr>
            <a:r>
              <a:rPr lang="en-US"/>
              <a:t>3. Aspecte psihologice</a:t>
            </a:r>
            <a:endParaRPr/>
          </a:p>
          <a:p>
            <a:pPr marL="0" lvl="0" indent="0" algn="l" rtl="0">
              <a:lnSpc>
                <a:spcPct val="90000"/>
              </a:lnSpc>
              <a:spcBef>
                <a:spcPts val="1000"/>
              </a:spcBef>
              <a:spcAft>
                <a:spcPts val="0"/>
              </a:spcAft>
              <a:buClr>
                <a:schemeClr val="dk1"/>
              </a:buClr>
              <a:buSzPct val="100000"/>
              <a:buNone/>
            </a:pPr>
            <a:r>
              <a:rPr lang="en-US">
                <a:solidFill>
                  <a:schemeClr val="dk1"/>
                </a:solidFill>
              </a:rPr>
              <a:t>2. Global population aging</a:t>
            </a:r>
            <a:endParaRPr/>
          </a:p>
          <a:p>
            <a:pPr marL="971550" lvl="1" indent="-514350" algn="l" rtl="0">
              <a:lnSpc>
                <a:spcPct val="90000"/>
              </a:lnSpc>
              <a:spcBef>
                <a:spcPts val="500"/>
              </a:spcBef>
              <a:spcAft>
                <a:spcPts val="0"/>
              </a:spcAft>
              <a:buClr>
                <a:schemeClr val="dk1"/>
              </a:buClr>
              <a:buSzPct val="100000"/>
              <a:buFont typeface="Arial"/>
              <a:buAutoNum type="arabicPeriod"/>
            </a:pPr>
            <a:r>
              <a:rPr lang="en-US">
                <a:solidFill>
                  <a:schemeClr val="dk1"/>
                </a:solidFill>
              </a:rPr>
              <a:t>The demographic trend</a:t>
            </a:r>
            <a:endParaRPr/>
          </a:p>
          <a:p>
            <a:pPr marL="971550" lvl="1" indent="-514350" algn="l" rtl="0">
              <a:lnSpc>
                <a:spcPct val="90000"/>
              </a:lnSpc>
              <a:spcBef>
                <a:spcPts val="500"/>
              </a:spcBef>
              <a:spcAft>
                <a:spcPts val="0"/>
              </a:spcAft>
              <a:buClr>
                <a:schemeClr val="dk1"/>
              </a:buClr>
              <a:buSzPct val="100000"/>
              <a:buFont typeface="Arial"/>
              <a:buAutoNum type="arabicPeriod"/>
            </a:pPr>
            <a:r>
              <a:rPr lang="en-US">
                <a:solidFill>
                  <a:schemeClr val="dk1"/>
                </a:solidFill>
              </a:rPr>
              <a:t>The importance of active aging </a:t>
            </a:r>
            <a:endParaRPr/>
          </a:p>
          <a:p>
            <a:pPr marL="971550" lvl="1" indent="-514350" algn="l" rtl="0">
              <a:lnSpc>
                <a:spcPct val="90000"/>
              </a:lnSpc>
              <a:spcBef>
                <a:spcPts val="500"/>
              </a:spcBef>
              <a:spcAft>
                <a:spcPts val="0"/>
              </a:spcAft>
              <a:buClr>
                <a:schemeClr val="dk1"/>
              </a:buClr>
              <a:buSzPct val="100000"/>
              <a:buFont typeface="Arial"/>
              <a:buAutoNum type="arabicPeriod"/>
            </a:pPr>
            <a:r>
              <a:rPr lang="en-US">
                <a:solidFill>
                  <a:schemeClr val="dk1"/>
                </a:solidFill>
              </a:rPr>
              <a:t>The benefits of physical activity </a:t>
            </a:r>
            <a:endParaRPr/>
          </a:p>
          <a:p>
            <a:pPr marL="457200" lvl="1" indent="0" algn="l" rtl="0">
              <a:lnSpc>
                <a:spcPct val="90000"/>
              </a:lnSpc>
              <a:spcBef>
                <a:spcPts val="500"/>
              </a:spcBef>
              <a:spcAft>
                <a:spcPts val="0"/>
              </a:spcAft>
              <a:buClr>
                <a:schemeClr val="accent4"/>
              </a:buClr>
              <a:buSzPct val="100000"/>
              <a:buNone/>
            </a:pPr>
            <a:endParaRPr>
              <a:solidFill>
                <a:schemeClr val="dk1"/>
              </a:solidFill>
            </a:endParaRPr>
          </a:p>
          <a:p>
            <a:pPr marL="0" lvl="0" indent="0" algn="l" rtl="0">
              <a:lnSpc>
                <a:spcPct val="90000"/>
              </a:lnSpc>
              <a:spcBef>
                <a:spcPts val="1000"/>
              </a:spcBef>
              <a:spcAft>
                <a:spcPts val="0"/>
              </a:spcAft>
              <a:buClr>
                <a:schemeClr val="dk1"/>
              </a:buClr>
              <a:buSzPct val="100000"/>
              <a:buNone/>
            </a:pPr>
            <a:r>
              <a:rPr lang="en-US">
                <a:solidFill>
                  <a:schemeClr val="dk1"/>
                </a:solidFill>
              </a:rPr>
              <a:t>3. Interplay between physical activity and personal and external determinants.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Personal predispositions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External forces</a:t>
            </a:r>
            <a:endParaRPr/>
          </a:p>
        </p:txBody>
      </p:sp>
      <p:pic>
        <p:nvPicPr>
          <p:cNvPr id="2" name="ROM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3350" y="631666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402" name="Google Shape;402;p30"/>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sp>
        <p:nvSpPr>
          <p:cNvPr id="404" name="Google Shape;404;p30"/>
          <p:cNvSpPr txBox="1"/>
          <p:nvPr/>
        </p:nvSpPr>
        <p:spPr>
          <a:xfrm>
            <a:off x="5756402" y="2349033"/>
            <a:ext cx="5433134" cy="360429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Factori externi :</a:t>
            </a:r>
            <a:endParaRPr/>
          </a:p>
          <a:p>
            <a:pPr marL="0" marR="0" lvl="0" indent="0" algn="l" rtl="0">
              <a:lnSpc>
                <a:spcPct val="90000"/>
              </a:lnSpc>
              <a:spcBef>
                <a:spcPts val="1000"/>
              </a:spcBef>
              <a:spcAft>
                <a:spcPts val="0"/>
              </a:spcAft>
              <a:buNone/>
            </a:pPr>
            <a:r>
              <a:rPr lang="en-US" sz="2400" b="1" i="0" u="none" strike="noStrike" cap="none">
                <a:solidFill>
                  <a:srgbClr val="002060"/>
                </a:solidFill>
                <a:latin typeface="Arial"/>
                <a:ea typeface="Arial"/>
                <a:cs typeface="Arial"/>
                <a:sym typeface="Arial"/>
              </a:rPr>
              <a:t>Disparități geografice</a:t>
            </a:r>
            <a:endParaRPr sz="2400" b="1" i="0" u="none" strike="noStrike" cap="none">
              <a:solidFill>
                <a:srgbClr val="002060"/>
              </a:solidFill>
              <a:latin typeface="Arial"/>
              <a:ea typeface="Arial"/>
              <a:cs typeface="Arial"/>
              <a:sym typeface="Arial"/>
            </a:endParaRPr>
          </a:p>
          <a:p>
            <a:pPr marL="0" marR="0" lvl="0" indent="0" algn="l" rtl="0">
              <a:lnSpc>
                <a:spcPct val="90000"/>
              </a:lnSpc>
              <a:spcBef>
                <a:spcPts val="1000"/>
              </a:spcBef>
              <a:spcAft>
                <a:spcPts val="0"/>
              </a:spcAft>
              <a:buNone/>
            </a:pPr>
            <a:r>
              <a:rPr lang="en-US" sz="2400" b="1" i="0" u="none" strike="noStrike" cap="none">
                <a:solidFill>
                  <a:srgbClr val="002060"/>
                </a:solidFill>
                <a:latin typeface="Arial"/>
                <a:ea typeface="Arial"/>
                <a:cs typeface="Arial"/>
                <a:sym typeface="Arial"/>
              </a:rPr>
              <a:t>Socioeconomice </a:t>
            </a:r>
            <a:r>
              <a:rPr lang="en-US" sz="2400" b="1" i="0" u="none" strike="noStrike" cap="none">
                <a:solidFill>
                  <a:schemeClr val="dk1"/>
                </a:solidFill>
                <a:latin typeface="Arial"/>
                <a:ea typeface="Arial"/>
                <a:cs typeface="Arial"/>
                <a:sym typeface="Arial"/>
              </a:rPr>
              <a:t>factors</a:t>
            </a:r>
            <a:endParaRPr sz="1400" b="1"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Cultural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Environmental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ROM 1.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2875" y="6345238"/>
            <a:ext cx="487363" cy="487362"/>
          </a:xfrm>
          <a:prstGeom prst="rect">
            <a:avLst/>
          </a:prstGeom>
        </p:spPr>
      </p:pic>
      <p:pic>
        <p:nvPicPr>
          <p:cNvPr id="4" name="Picture 3"/>
          <p:cNvPicPr>
            <a:picLocks noChangeAspect="1"/>
          </p:cNvPicPr>
          <p:nvPr/>
        </p:nvPicPr>
        <p:blipFill>
          <a:blip r:embed="rId6"/>
          <a:stretch>
            <a:fillRect/>
          </a:stretch>
        </p:blipFill>
        <p:spPr>
          <a:xfrm>
            <a:off x="6838922" y="457200"/>
            <a:ext cx="3268094" cy="2115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1"/>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412" name="Google Shape;412;p31"/>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sp>
        <p:nvSpPr>
          <p:cNvPr id="414" name="Google Shape;414;p31"/>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3200" b="0" i="0" u="none" strike="noStrike" cap="none">
                <a:solidFill>
                  <a:schemeClr val="lt1"/>
                </a:solidFill>
                <a:latin typeface="Quattrocento Sans"/>
                <a:ea typeface="Quattrocento Sans"/>
                <a:cs typeface="Quattrocento Sans"/>
                <a:sym typeface="Quattrocento Sans"/>
              </a:rPr>
              <a:t>Factori externi :</a:t>
            </a:r>
            <a:endParaRPr/>
          </a:p>
          <a:p>
            <a:pPr marL="0" marR="0" lvl="0" indent="0" algn="l" rtl="0">
              <a:lnSpc>
                <a:spcPct val="90000"/>
              </a:lnSpc>
              <a:spcBef>
                <a:spcPts val="1000"/>
              </a:spcBef>
              <a:spcAft>
                <a:spcPts val="0"/>
              </a:spcAft>
              <a:buNone/>
            </a:pPr>
            <a:r>
              <a:rPr lang="en-US" sz="2800" b="1" i="0" u="none" strike="noStrike" cap="none">
                <a:solidFill>
                  <a:srgbClr val="002060"/>
                </a:solidFill>
                <a:latin typeface="Arial"/>
                <a:ea typeface="Arial"/>
                <a:cs typeface="Arial"/>
                <a:sym typeface="Arial"/>
              </a:rPr>
              <a:t>Disparități geografice</a:t>
            </a:r>
            <a:endParaRPr sz="2800" b="1" i="0" u="none" strike="noStrike" cap="none">
              <a:solidFill>
                <a:srgbClr val="002060"/>
              </a:solidFill>
              <a:latin typeface="Arial"/>
              <a:ea typeface="Arial"/>
              <a:cs typeface="Arial"/>
              <a:sym typeface="Arial"/>
            </a:endParaRPr>
          </a:p>
          <a:p>
            <a:pPr marL="0" marR="0" lvl="0" indent="0" algn="l" rtl="0">
              <a:lnSpc>
                <a:spcPct val="90000"/>
              </a:lnSpc>
              <a:spcBef>
                <a:spcPts val="1000"/>
              </a:spcBef>
              <a:spcAft>
                <a:spcPts val="0"/>
              </a:spcAft>
              <a:buNone/>
            </a:pPr>
            <a:r>
              <a:rPr lang="en-US" sz="2800" b="1" i="0" u="none" strike="noStrike" cap="none">
                <a:solidFill>
                  <a:srgbClr val="002060"/>
                </a:solidFill>
                <a:latin typeface="Arial"/>
                <a:ea typeface="Arial"/>
                <a:cs typeface="Arial"/>
                <a:sym typeface="Arial"/>
              </a:rPr>
              <a:t>Socioeconomice </a:t>
            </a:r>
            <a:r>
              <a:rPr lang="en-US" sz="2800" b="1" i="0" u="none" strike="noStrike" cap="none">
                <a:solidFill>
                  <a:schemeClr val="dk1"/>
                </a:solidFill>
                <a:latin typeface="Arial"/>
                <a:ea typeface="Arial"/>
                <a:cs typeface="Arial"/>
                <a:sym typeface="Arial"/>
              </a:rPr>
              <a:t>factors</a:t>
            </a:r>
            <a:endParaRPr sz="2800" b="1"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Cultural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Environmental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ROM 1.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9388" y="6326188"/>
            <a:ext cx="487362" cy="487362"/>
          </a:xfrm>
          <a:prstGeom prst="rect">
            <a:avLst/>
          </a:prstGeom>
        </p:spPr>
      </p:pic>
      <p:pic>
        <p:nvPicPr>
          <p:cNvPr id="4" name="Picture 3"/>
          <p:cNvPicPr>
            <a:picLocks noChangeAspect="1"/>
          </p:cNvPicPr>
          <p:nvPr/>
        </p:nvPicPr>
        <p:blipFill>
          <a:blip r:embed="rId6"/>
          <a:stretch>
            <a:fillRect/>
          </a:stretch>
        </p:blipFill>
        <p:spPr>
          <a:xfrm>
            <a:off x="6342432" y="229296"/>
            <a:ext cx="3586660" cy="23211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2"/>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422" name="Google Shape;422;p32"/>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sp>
        <p:nvSpPr>
          <p:cNvPr id="424" name="Google Shape;424;p32"/>
          <p:cNvSpPr txBox="1"/>
          <p:nvPr/>
        </p:nvSpPr>
        <p:spPr>
          <a:xfrm>
            <a:off x="5744442" y="2339306"/>
            <a:ext cx="5433134" cy="38115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None/>
            </a:pPr>
            <a:r>
              <a:rPr lang="en-US" sz="2800" b="0" i="0" u="none" strike="noStrike" cap="none">
                <a:solidFill>
                  <a:schemeClr val="lt1"/>
                </a:solidFill>
                <a:latin typeface="Quattrocento Sans"/>
                <a:ea typeface="Quattrocento Sans"/>
                <a:cs typeface="Quattrocento Sans"/>
                <a:sym typeface="Quattrocento Sans"/>
              </a:rPr>
              <a:t>Factori externi :</a:t>
            </a:r>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Disparități geografice</a:t>
            </a:r>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Factori socio-economici</a:t>
            </a:r>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Factori culturali</a:t>
            </a:r>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Factori de mediu</a:t>
            </a:r>
            <a:endParaRPr sz="2800" b="0" i="0" u="none" strike="noStrike" cap="none">
              <a:solidFill>
                <a:srgbClr val="002060"/>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400" b="0" i="0" u="none" strike="noStrike" cap="none">
                <a:solidFill>
                  <a:srgbClr val="002060"/>
                </a:solidFill>
                <a:latin typeface="Quattrocento Sans"/>
                <a:ea typeface="Quattrocento Sans"/>
                <a:cs typeface="Quattrocento Sans"/>
                <a:sym typeface="Quattrocento Sans"/>
              </a:rPr>
              <a:t>Educational </a:t>
            </a:r>
            <a:r>
              <a:rPr lang="en-US" sz="2400" b="0" i="0" u="none" strike="noStrike" cap="none">
                <a:solidFill>
                  <a:schemeClr val="dk1"/>
                </a:solidFill>
                <a:latin typeface="Quattrocento Sans"/>
                <a:ea typeface="Quattrocento Sans"/>
                <a:cs typeface="Quattrocento Sans"/>
                <a:sym typeface="Quattrocento Sans"/>
              </a:rPr>
              <a:t>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ROM 1.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5165" y="6242772"/>
            <a:ext cx="487363" cy="487362"/>
          </a:xfrm>
          <a:prstGeom prst="rect">
            <a:avLst/>
          </a:prstGeom>
        </p:spPr>
      </p:pic>
      <p:pic>
        <p:nvPicPr>
          <p:cNvPr id="4" name="Picture 3"/>
          <p:cNvPicPr>
            <a:picLocks noChangeAspect="1"/>
          </p:cNvPicPr>
          <p:nvPr/>
        </p:nvPicPr>
        <p:blipFill>
          <a:blip r:embed="rId6"/>
          <a:stretch>
            <a:fillRect/>
          </a:stretch>
        </p:blipFill>
        <p:spPr>
          <a:xfrm>
            <a:off x="6231595" y="364837"/>
            <a:ext cx="3752914" cy="242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3"/>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432" name="Google Shape;432;p33"/>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sp>
        <p:nvSpPr>
          <p:cNvPr id="434" name="Google Shape;434;p33"/>
          <p:cNvSpPr txBox="1"/>
          <p:nvPr/>
        </p:nvSpPr>
        <p:spPr>
          <a:xfrm>
            <a:off x="5756402" y="2349033"/>
            <a:ext cx="5433134" cy="415877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None/>
            </a:pPr>
            <a:r>
              <a:rPr lang="en-US" sz="2800" b="0" i="0" u="none" strike="noStrike" cap="none">
                <a:solidFill>
                  <a:schemeClr val="lt1"/>
                </a:solidFill>
                <a:latin typeface="Quattrocento Sans"/>
                <a:ea typeface="Quattrocento Sans"/>
                <a:cs typeface="Quattrocento Sans"/>
                <a:sym typeface="Quattrocento Sans"/>
              </a:rPr>
              <a:t>Factori externi :</a:t>
            </a:r>
            <a:endParaRPr/>
          </a:p>
          <a:p>
            <a:pPr marL="457200" marR="0" lvl="0" indent="-457200" algn="l" rtl="0">
              <a:lnSpc>
                <a:spcPct val="90000"/>
              </a:lnSpc>
              <a:spcBef>
                <a:spcPts val="1000"/>
              </a:spcBef>
              <a:spcAft>
                <a:spcPts val="0"/>
              </a:spcAft>
              <a:buClr>
                <a:schemeClr val="lt1"/>
              </a:buClr>
              <a:buSzPts val="2800"/>
              <a:buFont typeface="Arial"/>
              <a:buChar char="•"/>
            </a:pPr>
            <a:r>
              <a:rPr lang="en-US" sz="2400" b="0" i="0" u="none" strike="noStrike" cap="none">
                <a:solidFill>
                  <a:srgbClr val="002060"/>
                </a:solidFill>
                <a:latin typeface="Quattrocento Sans"/>
                <a:ea typeface="Quattrocento Sans"/>
                <a:cs typeface="Quattrocento Sans"/>
                <a:sym typeface="Quattrocento Sans"/>
              </a:rPr>
              <a:t>Disparități geografice</a:t>
            </a:r>
            <a:endParaRPr sz="2400" b="0" i="0" u="none" strike="noStrike" cap="none">
              <a:solidFill>
                <a:srgbClr val="002060"/>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400" b="0" i="0" u="none" strike="noStrike" cap="none">
                <a:solidFill>
                  <a:srgbClr val="002060"/>
                </a:solidFill>
                <a:latin typeface="Quattrocento Sans"/>
                <a:ea typeface="Quattrocento Sans"/>
                <a:cs typeface="Quattrocento Sans"/>
                <a:sym typeface="Quattrocento Sans"/>
              </a:rPr>
              <a:t>Factori socio-economici</a:t>
            </a:r>
            <a:endParaRPr/>
          </a:p>
          <a:p>
            <a:pPr marL="457200" marR="0" lvl="0" indent="-457200" algn="l" rtl="0">
              <a:lnSpc>
                <a:spcPct val="90000"/>
              </a:lnSpc>
              <a:spcBef>
                <a:spcPts val="1000"/>
              </a:spcBef>
              <a:spcAft>
                <a:spcPts val="0"/>
              </a:spcAft>
              <a:buClr>
                <a:schemeClr val="lt1"/>
              </a:buClr>
              <a:buSzPts val="2800"/>
              <a:buFont typeface="Arial"/>
              <a:buChar char="•"/>
            </a:pPr>
            <a:r>
              <a:rPr lang="en-US" sz="2400" b="0" i="0" u="none" strike="noStrike" cap="none">
                <a:solidFill>
                  <a:srgbClr val="002060"/>
                </a:solidFill>
                <a:latin typeface="Quattrocento Sans"/>
                <a:ea typeface="Quattrocento Sans"/>
                <a:cs typeface="Quattrocento Sans"/>
                <a:sym typeface="Quattrocento Sans"/>
              </a:rPr>
              <a:t>Factori culturali</a:t>
            </a:r>
            <a:endParaRPr sz="2400" b="0" i="0" u="none" strike="noStrike" cap="none">
              <a:solidFill>
                <a:srgbClr val="002060"/>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400" b="0" i="0" u="none" strike="noStrike" cap="none">
                <a:solidFill>
                  <a:srgbClr val="002060"/>
                </a:solidFill>
                <a:latin typeface="Quattrocento Sans"/>
                <a:ea typeface="Quattrocento Sans"/>
                <a:cs typeface="Quattrocento Sans"/>
                <a:sym typeface="Quattrocento Sans"/>
              </a:rPr>
              <a:t>Factori de mediu</a:t>
            </a:r>
            <a:endParaRPr sz="2400" b="0" i="0" u="none" strike="noStrike" cap="none">
              <a:solidFill>
                <a:srgbClr val="002060"/>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400" b="0" i="0" u="none" strike="noStrike" cap="none">
                <a:solidFill>
                  <a:srgbClr val="002060"/>
                </a:solidFill>
                <a:latin typeface="Quattrocento Sans"/>
                <a:ea typeface="Quattrocento Sans"/>
                <a:cs typeface="Quattrocento Sans"/>
                <a:sym typeface="Quattrocento Sans"/>
              </a:rPr>
              <a:t>Factori educaționali și de conștientizare</a:t>
            </a:r>
            <a:endParaRPr sz="2400" b="0" i="0" u="none" strike="noStrike" cap="none">
              <a:solidFill>
                <a:srgbClr val="002060"/>
              </a:solidFill>
              <a:latin typeface="Quattrocento Sans"/>
              <a:ea typeface="Quattrocento Sans"/>
              <a:cs typeface="Quattrocento Sans"/>
              <a:sym typeface="Quattrocento Sans"/>
            </a:endParaRPr>
          </a:p>
        </p:txBody>
      </p:sp>
      <p:pic>
        <p:nvPicPr>
          <p:cNvPr id="2" name="mp3-output-ttsfree(dot)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0914" y="5938838"/>
            <a:ext cx="487363" cy="487362"/>
          </a:xfrm>
          <a:prstGeom prst="rect">
            <a:avLst/>
          </a:prstGeom>
        </p:spPr>
      </p:pic>
      <p:pic>
        <p:nvPicPr>
          <p:cNvPr id="4" name="Picture 3"/>
          <p:cNvPicPr>
            <a:picLocks noChangeAspect="1"/>
          </p:cNvPicPr>
          <p:nvPr/>
        </p:nvPicPr>
        <p:blipFill>
          <a:blip r:embed="rId6"/>
          <a:stretch>
            <a:fillRect/>
          </a:stretch>
        </p:blipFill>
        <p:spPr>
          <a:xfrm>
            <a:off x="6647232" y="457200"/>
            <a:ext cx="3346514" cy="2165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4"/>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441" name="Google Shape;441;p34"/>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sp>
        <p:nvSpPr>
          <p:cNvPr id="443" name="Google Shape;443;p34"/>
          <p:cNvSpPr txBox="1"/>
          <p:nvPr/>
        </p:nvSpPr>
        <p:spPr>
          <a:xfrm>
            <a:off x="5756402" y="2349033"/>
            <a:ext cx="5433134" cy="351995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Factori personali :</a:t>
            </a:r>
            <a:endParaRPr/>
          </a:p>
          <a:p>
            <a:pPr marL="0" marR="0" lvl="0" indent="0" algn="l" rtl="0">
              <a:lnSpc>
                <a:spcPct val="90000"/>
              </a:lnSpc>
              <a:spcBef>
                <a:spcPts val="1000"/>
              </a:spcBef>
              <a:spcAft>
                <a:spcPts val="0"/>
              </a:spcAft>
              <a:buNone/>
            </a:pPr>
            <a:r>
              <a:rPr lang="en-US" sz="2800" b="0" i="0" u="none" strike="noStrike" cap="none">
                <a:solidFill>
                  <a:srgbClr val="002060"/>
                </a:solidFill>
                <a:latin typeface="Quattrocento Sans"/>
                <a:ea typeface="Quattrocento Sans"/>
                <a:cs typeface="Quattrocento Sans"/>
                <a:sym typeface="Quattrocento Sans"/>
              </a:rPr>
              <a:t>	- Vârsta, sexul și genetica</a:t>
            </a:r>
            <a:endParaRPr sz="2800" b="0" i="0" u="none" strike="noStrike" cap="none">
              <a:solidFill>
                <a:srgbClr val="002060"/>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None/>
            </a:pPr>
            <a:r>
              <a:rPr lang="en-US" sz="2800" b="0" i="0" u="none" strike="noStrike" cap="none">
                <a:solidFill>
                  <a:srgbClr val="002060"/>
                </a:solidFill>
                <a:latin typeface="Quattrocento Sans"/>
                <a:ea typeface="Quattrocento Sans"/>
                <a:cs typeface="Quattrocento Sans"/>
                <a:sym typeface="Quattrocento Sans"/>
              </a:rPr>
              <a:t>	- Disparitățile de gen și influența socială</a:t>
            </a:r>
            <a:r>
              <a:rPr lang="en-US" sz="2400" b="0" i="0" u="none" strike="noStrike" cap="none">
                <a:solidFill>
                  <a:schemeClr val="dk1"/>
                </a:solidFill>
                <a:latin typeface="Quattrocento Sans"/>
                <a:ea typeface="Quattrocento Sans"/>
                <a:cs typeface="Quattrocento Sans"/>
                <a:sym typeface="Quattrocento Sans"/>
              </a:rPr>
              <a:t>es and habits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 and income levels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mp3-output-ttsfree(dot)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5713" y="6234113"/>
            <a:ext cx="487362" cy="487362"/>
          </a:xfrm>
          <a:prstGeom prst="rect">
            <a:avLst/>
          </a:prstGeom>
        </p:spPr>
      </p:pic>
      <p:pic>
        <p:nvPicPr>
          <p:cNvPr id="4" name="Picture 3"/>
          <p:cNvPicPr>
            <a:picLocks noChangeAspect="1"/>
          </p:cNvPicPr>
          <p:nvPr/>
        </p:nvPicPr>
        <p:blipFill>
          <a:blip r:embed="rId6"/>
          <a:stretch>
            <a:fillRect/>
          </a:stretch>
        </p:blipFill>
        <p:spPr>
          <a:xfrm>
            <a:off x="6499450" y="457200"/>
            <a:ext cx="3298730" cy="2134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Influența dintre activitatea fizică și unii factori determinanți</a:t>
            </a:r>
            <a:endParaRPr/>
          </a:p>
        </p:txBody>
      </p:sp>
      <p:sp>
        <p:nvSpPr>
          <p:cNvPr id="451" name="Google Shape;451;p35"/>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Factori personali :</a:t>
            </a:r>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vârstă, sex și genetică</a:t>
            </a:r>
            <a:endParaRPr sz="2800" b="0" i="0" u="none" strike="noStrike" cap="none">
              <a:solidFill>
                <a:srgbClr val="002060"/>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disparitățile de gen și influența socială</a:t>
            </a:r>
            <a:endParaRPr sz="2800" b="0" i="0" u="none" strike="noStrike" cap="none">
              <a:solidFill>
                <a:srgbClr val="002060"/>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mediile și obiceiurile sociale </a:t>
            </a:r>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rgbClr val="002060"/>
                </a:solidFill>
                <a:latin typeface="Quattrocento Sans"/>
                <a:ea typeface="Quattrocento Sans"/>
                <a:cs typeface="Quattrocento Sans"/>
                <a:sym typeface="Quattrocento Sans"/>
              </a:rPr>
              <a:t>educația și nivelul veniturilor</a:t>
            </a:r>
            <a:endParaRPr sz="2800" b="0" i="0" u="none" strike="noStrike" cap="none">
              <a:solidFill>
                <a:srgbClr val="002060"/>
              </a:solidFill>
              <a:latin typeface="Quattrocento Sans"/>
              <a:ea typeface="Quattrocento Sans"/>
              <a:cs typeface="Quattrocento Sans"/>
              <a:sym typeface="Quattrocento Sans"/>
            </a:endParaRPr>
          </a:p>
        </p:txBody>
      </p:sp>
      <p:pic>
        <p:nvPicPr>
          <p:cNvPr id="2" name="mp3-output-ttsfree(dot)com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1924" y="6225598"/>
            <a:ext cx="487362" cy="487363"/>
          </a:xfrm>
          <a:prstGeom prst="rect">
            <a:avLst/>
          </a:prstGeom>
        </p:spPr>
      </p:pic>
      <p:pic>
        <p:nvPicPr>
          <p:cNvPr id="4" name="Picture 3"/>
          <p:cNvPicPr>
            <a:picLocks noChangeAspect="1"/>
          </p:cNvPicPr>
          <p:nvPr/>
        </p:nvPicPr>
        <p:blipFill>
          <a:blip r:embed="rId6"/>
          <a:stretch>
            <a:fillRect/>
          </a:stretch>
        </p:blipFill>
        <p:spPr>
          <a:xfrm>
            <a:off x="6679639" y="96711"/>
            <a:ext cx="3586660" cy="23211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36"/>
          <p:cNvPicPr preferRelativeResize="0"/>
          <p:nvPr/>
        </p:nvPicPr>
        <p:blipFill rotWithShape="1">
          <a:blip r:embed="rId5">
            <a:alphaModFix/>
          </a:blip>
          <a:srcRect/>
          <a:stretch/>
        </p:blipFill>
        <p:spPr>
          <a:xfrm>
            <a:off x="3846073" y="219843"/>
            <a:ext cx="4499854" cy="4499854"/>
          </a:xfrm>
          <a:prstGeom prst="rect">
            <a:avLst/>
          </a:prstGeom>
          <a:noFill/>
          <a:ln>
            <a:noFill/>
          </a:ln>
        </p:spPr>
      </p:pic>
      <p:pic>
        <p:nvPicPr>
          <p:cNvPr id="2" name="mp3-output-ttsfree(dot)com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2225" y="6179272"/>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250"/>
                                        <p:tgtEl>
                                          <p:spTgt spid="458"/>
                                        </p:tgtEl>
                                      </p:cBhvr>
                                    </p:animEffect>
                                  </p:childTnLst>
                                </p:cTn>
                              </p:par>
                            </p:childTnLst>
                          </p:cTn>
                        </p:par>
                        <p:par>
                          <p:cTn id="8" fill="hold">
                            <p:stCondLst>
                              <p:cond delay="1500"/>
                            </p:stCondLst>
                            <p:childTnLst>
                              <p:par>
                                <p:cTn id="9" presetID="1" presetClass="mediacall" presetSubtype="0" fill="hold" nodeType="afterEffect">
                                  <p:stCondLst>
                                    <p:cond delay="0"/>
                                  </p:stCondLst>
                                  <p:childTnLst>
                                    <p:cmd type="call" cmd="playFrom(0.0)">
                                      <p:cBhvr>
                                        <p:cTn id="10" dur="32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Introducere</a:t>
            </a:r>
            <a:endParaRPr/>
          </a:p>
        </p:txBody>
      </p:sp>
      <p:sp>
        <p:nvSpPr>
          <p:cNvPr id="178" name="Google Shape;178;p4"/>
          <p:cNvSpPr txBox="1">
            <a:spLocks noGrp="1"/>
          </p:cNvSpPr>
          <p:nvPr>
            <p:ph type="body" idx="1"/>
          </p:nvPr>
        </p:nvSpPr>
        <p:spPr>
          <a:xfrm>
            <a:off x="5896253" y="272267"/>
            <a:ext cx="5433000" cy="5520600"/>
          </a:xfrm>
          <a:prstGeom prst="rect">
            <a:avLst/>
          </a:prstGeom>
          <a:noFill/>
          <a:ln>
            <a:noFill/>
          </a:ln>
        </p:spPr>
        <p:txBody>
          <a:bodyPr spcFirstLastPara="1" wrap="square" lIns="91425" tIns="45700" rIns="91425" bIns="45700" anchor="t" anchorCtr="0">
            <a:normAutofit lnSpcReduction="10000"/>
          </a:bodyPr>
          <a:lstStyle/>
          <a:p>
            <a:pPr marL="514350" lvl="0" indent="-514350" algn="l" rtl="0">
              <a:lnSpc>
                <a:spcPct val="90000"/>
              </a:lnSpc>
              <a:spcBef>
                <a:spcPts val="0"/>
              </a:spcBef>
              <a:spcAft>
                <a:spcPts val="0"/>
              </a:spcAft>
              <a:buClr>
                <a:schemeClr val="lt1"/>
              </a:buClr>
              <a:buSzPts val="2800"/>
              <a:buAutoNum type="arabicPeriod"/>
            </a:pPr>
            <a:r>
              <a:rPr lang="en-US"/>
              <a:t>Fenomenul îmbătrânirii </a:t>
            </a:r>
            <a:endParaRPr/>
          </a:p>
          <a:p>
            <a:pPr marL="0" lvl="0" indent="0" algn="l" rtl="0">
              <a:lnSpc>
                <a:spcPct val="90000"/>
              </a:lnSpc>
              <a:spcBef>
                <a:spcPts val="0"/>
              </a:spcBef>
              <a:spcAft>
                <a:spcPts val="0"/>
              </a:spcAft>
              <a:buClr>
                <a:schemeClr val="lt1"/>
              </a:buClr>
              <a:buSzPts val="2800"/>
              <a:buNone/>
            </a:pPr>
            <a:r>
              <a:rPr lang="en-US">
                <a:solidFill>
                  <a:srgbClr val="002060"/>
                </a:solidFill>
              </a:rPr>
              <a:t>1</a:t>
            </a:r>
            <a:r>
              <a:rPr lang="en-US">
                <a:solidFill>
                  <a:schemeClr val="dk2"/>
                </a:solidFill>
              </a:rPr>
              <a:t>.  cronologic</a:t>
            </a:r>
            <a:endParaRPr>
              <a:solidFill>
                <a:schemeClr val="dk2"/>
              </a:solidFill>
            </a:endParaRPr>
          </a:p>
          <a:p>
            <a:pPr marL="0" lvl="0" indent="0" algn="l" rtl="0">
              <a:lnSpc>
                <a:spcPct val="90000"/>
              </a:lnSpc>
              <a:spcBef>
                <a:spcPts val="0"/>
              </a:spcBef>
              <a:spcAft>
                <a:spcPts val="0"/>
              </a:spcAft>
              <a:buClr>
                <a:schemeClr val="lt1"/>
              </a:buClr>
              <a:buSzPts val="2800"/>
              <a:buNone/>
            </a:pPr>
            <a:r>
              <a:rPr lang="en-US">
                <a:solidFill>
                  <a:schemeClr val="dk2"/>
                </a:solidFill>
              </a:rPr>
              <a:t>2. biologic</a:t>
            </a:r>
            <a:endParaRPr/>
          </a:p>
          <a:p>
            <a:pPr marL="0" lvl="0" indent="0" algn="l" rtl="0">
              <a:lnSpc>
                <a:spcPct val="90000"/>
              </a:lnSpc>
              <a:spcBef>
                <a:spcPts val="0"/>
              </a:spcBef>
              <a:spcAft>
                <a:spcPts val="0"/>
              </a:spcAft>
              <a:buClr>
                <a:schemeClr val="lt1"/>
              </a:buClr>
              <a:buSzPts val="2800"/>
              <a:buNone/>
            </a:pPr>
            <a:r>
              <a:rPr lang="en-US">
                <a:solidFill>
                  <a:schemeClr val="dk2"/>
                </a:solidFill>
              </a:rPr>
              <a:t>3. aspecte psihologice</a:t>
            </a:r>
            <a:endParaRPr>
              <a:solidFill>
                <a:schemeClr val="dk2"/>
              </a:solidFill>
            </a:endParaRPr>
          </a:p>
          <a:p>
            <a:pPr marL="514350" lvl="0" indent="-336550" algn="l" rtl="0">
              <a:lnSpc>
                <a:spcPct val="90000"/>
              </a:lnSpc>
              <a:spcBef>
                <a:spcPts val="0"/>
              </a:spcBef>
              <a:spcAft>
                <a:spcPts val="0"/>
              </a:spcAft>
              <a:buClr>
                <a:schemeClr val="lt1"/>
              </a:buClr>
              <a:buSzPts val="2800"/>
              <a:buNone/>
            </a:pPr>
            <a:endParaRPr/>
          </a:p>
          <a:p>
            <a:pPr marL="0" lvl="0" indent="0" algn="l" rtl="0">
              <a:lnSpc>
                <a:spcPct val="90000"/>
              </a:lnSpc>
              <a:spcBef>
                <a:spcPts val="0"/>
              </a:spcBef>
              <a:spcAft>
                <a:spcPts val="0"/>
              </a:spcAft>
              <a:buClr>
                <a:schemeClr val="lt1"/>
              </a:buClr>
              <a:buSzPts val="2800"/>
              <a:buNone/>
            </a:pPr>
            <a:r>
              <a:rPr lang="en-US"/>
              <a:t>2. Îmbătrânirea populației mondiale</a:t>
            </a:r>
            <a:endParaRPr/>
          </a:p>
          <a:p>
            <a:pPr marL="0" lvl="0" indent="0" algn="l" rtl="0">
              <a:lnSpc>
                <a:spcPct val="90000"/>
              </a:lnSpc>
              <a:spcBef>
                <a:spcPts val="0"/>
              </a:spcBef>
              <a:spcAft>
                <a:spcPts val="0"/>
              </a:spcAft>
              <a:buClr>
                <a:schemeClr val="lt1"/>
              </a:buClr>
              <a:buSzPts val="2800"/>
              <a:buNone/>
            </a:pPr>
            <a:r>
              <a:rPr lang="en-US">
                <a:solidFill>
                  <a:srgbClr val="002060"/>
                </a:solidFill>
              </a:rPr>
              <a:t>1. Tendința demografică</a:t>
            </a:r>
            <a:endParaRPr>
              <a:solidFill>
                <a:srgbClr val="002060"/>
              </a:solidFill>
            </a:endParaRPr>
          </a:p>
          <a:p>
            <a:pPr marL="0" lvl="0" indent="0" algn="l" rtl="0">
              <a:lnSpc>
                <a:spcPct val="90000"/>
              </a:lnSpc>
              <a:spcBef>
                <a:spcPts val="0"/>
              </a:spcBef>
              <a:spcAft>
                <a:spcPts val="0"/>
              </a:spcAft>
              <a:buClr>
                <a:schemeClr val="lt1"/>
              </a:buClr>
              <a:buSzPts val="2800"/>
              <a:buNone/>
            </a:pPr>
            <a:r>
              <a:rPr lang="en-US">
                <a:solidFill>
                  <a:srgbClr val="002060"/>
                </a:solidFill>
              </a:rPr>
              <a:t>2. Importanța îmbătrânirii active </a:t>
            </a:r>
            <a:endParaRPr/>
          </a:p>
          <a:p>
            <a:pPr marL="0" lvl="0" indent="0" algn="l" rtl="0">
              <a:lnSpc>
                <a:spcPct val="90000"/>
              </a:lnSpc>
              <a:spcBef>
                <a:spcPts val="0"/>
              </a:spcBef>
              <a:spcAft>
                <a:spcPts val="0"/>
              </a:spcAft>
              <a:buClr>
                <a:schemeClr val="lt1"/>
              </a:buClr>
              <a:buSzPts val="2800"/>
              <a:buNone/>
            </a:pPr>
            <a:r>
              <a:rPr lang="en-US">
                <a:solidFill>
                  <a:srgbClr val="002060"/>
                </a:solidFill>
              </a:rPr>
              <a:t>3. Beneficiile activității fizice </a:t>
            </a:r>
            <a:endParaRPr>
              <a:solidFill>
                <a:srgbClr val="002060"/>
              </a:solidFill>
            </a:endParaRPr>
          </a:p>
          <a:p>
            <a:pPr marL="0" lvl="0" indent="0" algn="l" rtl="0">
              <a:lnSpc>
                <a:spcPct val="90000"/>
              </a:lnSpc>
              <a:spcBef>
                <a:spcPts val="1000"/>
              </a:spcBef>
              <a:spcAft>
                <a:spcPts val="0"/>
              </a:spcAft>
              <a:buClr>
                <a:schemeClr val="dk1"/>
              </a:buClr>
              <a:buSzPts val="2800"/>
              <a:buNone/>
            </a:pPr>
            <a:r>
              <a:rPr lang="en-US">
                <a:solidFill>
                  <a:schemeClr val="dk1"/>
                </a:solidFill>
              </a:rPr>
              <a:t>3. Interplay between physical activity and personal and external determinants.</a:t>
            </a:r>
            <a:endParaRPr/>
          </a:p>
          <a:p>
            <a:pPr marL="971550" lvl="1" indent="-514350" algn="l" rtl="0">
              <a:lnSpc>
                <a:spcPct val="100000"/>
              </a:lnSpc>
              <a:spcBef>
                <a:spcPts val="500"/>
              </a:spcBef>
              <a:spcAft>
                <a:spcPts val="0"/>
              </a:spcAft>
              <a:buClr>
                <a:schemeClr val="dk1"/>
              </a:buClr>
              <a:buSzPts val="2400"/>
              <a:buFont typeface="Arial"/>
              <a:buAutoNum type="arabicPeriod"/>
            </a:pPr>
            <a:r>
              <a:rPr lang="en-US">
                <a:solidFill>
                  <a:schemeClr val="dk1"/>
                </a:solidFill>
              </a:rPr>
              <a:t>Personal predispositions</a:t>
            </a:r>
            <a:endParaRPr/>
          </a:p>
          <a:p>
            <a:pPr marL="971550" lvl="1" indent="-514350" algn="l" rtl="0">
              <a:lnSpc>
                <a:spcPct val="100000"/>
              </a:lnSpc>
              <a:spcBef>
                <a:spcPts val="500"/>
              </a:spcBef>
              <a:spcAft>
                <a:spcPts val="0"/>
              </a:spcAft>
              <a:buClr>
                <a:schemeClr val="dk1"/>
              </a:buClr>
              <a:buSzPts val="2400"/>
              <a:buFont typeface="Arial"/>
              <a:buAutoNum type="arabicPeriod"/>
            </a:pPr>
            <a:r>
              <a:rPr lang="en-US">
                <a:solidFill>
                  <a:schemeClr val="dk1"/>
                </a:solidFill>
              </a:rPr>
              <a:t>External forces</a:t>
            </a:r>
            <a:endParaRPr/>
          </a:p>
        </p:txBody>
      </p:sp>
      <p:pic>
        <p:nvPicPr>
          <p:cNvPr id="2" name="ROM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7788" y="638175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Introducere</a:t>
            </a:r>
            <a:endParaRPr/>
          </a:p>
        </p:txBody>
      </p:sp>
      <p:sp>
        <p:nvSpPr>
          <p:cNvPr id="186" name="Google Shape;186;p5"/>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a:t>1. Fenomenul îmbătrânirii </a:t>
            </a:r>
            <a:endParaRPr/>
          </a:p>
          <a:p>
            <a:pPr marL="0" lvl="0" indent="0" algn="l" rtl="0">
              <a:lnSpc>
                <a:spcPct val="90000"/>
              </a:lnSpc>
              <a:spcBef>
                <a:spcPts val="0"/>
              </a:spcBef>
              <a:spcAft>
                <a:spcPts val="0"/>
              </a:spcAft>
              <a:buClr>
                <a:schemeClr val="lt1"/>
              </a:buClr>
              <a:buSzPct val="100000"/>
              <a:buNone/>
            </a:pPr>
            <a:r>
              <a:rPr lang="en-US">
                <a:solidFill>
                  <a:srgbClr val="002060"/>
                </a:solidFill>
              </a:rPr>
              <a:t>1. cronologic</a:t>
            </a:r>
            <a:endParaRPr>
              <a:solidFill>
                <a:srgbClr val="002060"/>
              </a:solidFill>
            </a:endParaRPr>
          </a:p>
          <a:p>
            <a:pPr marL="0" lvl="0" indent="0" algn="l" rtl="0">
              <a:lnSpc>
                <a:spcPct val="90000"/>
              </a:lnSpc>
              <a:spcBef>
                <a:spcPts val="0"/>
              </a:spcBef>
              <a:spcAft>
                <a:spcPts val="0"/>
              </a:spcAft>
              <a:buClr>
                <a:schemeClr val="lt1"/>
              </a:buClr>
              <a:buSzPct val="100000"/>
              <a:buNone/>
            </a:pPr>
            <a:r>
              <a:rPr lang="en-US">
                <a:solidFill>
                  <a:srgbClr val="002060"/>
                </a:solidFill>
              </a:rPr>
              <a:t>2. biologic</a:t>
            </a:r>
            <a:endParaRPr/>
          </a:p>
          <a:p>
            <a:pPr marL="0" lvl="0" indent="0" algn="l" rtl="0">
              <a:lnSpc>
                <a:spcPct val="90000"/>
              </a:lnSpc>
              <a:spcBef>
                <a:spcPts val="0"/>
              </a:spcBef>
              <a:spcAft>
                <a:spcPts val="0"/>
              </a:spcAft>
              <a:buClr>
                <a:schemeClr val="lt1"/>
              </a:buClr>
              <a:buSzPct val="100000"/>
              <a:buNone/>
            </a:pPr>
            <a:r>
              <a:rPr lang="en-US">
                <a:solidFill>
                  <a:srgbClr val="002060"/>
                </a:solidFill>
              </a:rPr>
              <a:t>3. aspecte psihologice</a:t>
            </a:r>
            <a:endParaRPr>
              <a:solidFill>
                <a:srgbClr val="002060"/>
              </a:solidFill>
            </a:endParaRPr>
          </a:p>
          <a:p>
            <a:pPr marL="514350" lvl="0" indent="-349885" algn="l" rtl="0">
              <a:lnSpc>
                <a:spcPct val="90000"/>
              </a:lnSpc>
              <a:spcBef>
                <a:spcPts val="0"/>
              </a:spcBef>
              <a:spcAft>
                <a:spcPts val="0"/>
              </a:spcAft>
              <a:buClr>
                <a:schemeClr val="lt1"/>
              </a:buClr>
              <a:buSzPct val="100000"/>
              <a:buNone/>
            </a:pPr>
            <a:endParaRPr/>
          </a:p>
          <a:p>
            <a:pPr marL="0" lvl="0" indent="0" algn="l" rtl="0">
              <a:lnSpc>
                <a:spcPct val="90000"/>
              </a:lnSpc>
              <a:spcBef>
                <a:spcPts val="0"/>
              </a:spcBef>
              <a:spcAft>
                <a:spcPts val="0"/>
              </a:spcAft>
              <a:buClr>
                <a:schemeClr val="lt1"/>
              </a:buClr>
              <a:buSzPct val="100000"/>
              <a:buNone/>
            </a:pPr>
            <a:r>
              <a:rPr lang="en-US"/>
              <a:t>2. Îmbătrânirea populației mondiale</a:t>
            </a:r>
            <a:endParaRPr/>
          </a:p>
          <a:p>
            <a:pPr marL="0" lvl="0" indent="0" algn="l" rtl="0">
              <a:lnSpc>
                <a:spcPct val="90000"/>
              </a:lnSpc>
              <a:spcBef>
                <a:spcPts val="0"/>
              </a:spcBef>
              <a:spcAft>
                <a:spcPts val="0"/>
              </a:spcAft>
              <a:buClr>
                <a:schemeClr val="lt1"/>
              </a:buClr>
              <a:buSzPct val="100000"/>
              <a:buNone/>
            </a:pPr>
            <a:r>
              <a:rPr lang="en-US">
                <a:solidFill>
                  <a:srgbClr val="002060"/>
                </a:solidFill>
              </a:rPr>
              <a:t>1. Tendința demografică</a:t>
            </a:r>
            <a:endParaRPr>
              <a:solidFill>
                <a:srgbClr val="002060"/>
              </a:solidFill>
            </a:endParaRPr>
          </a:p>
          <a:p>
            <a:pPr marL="0" lvl="0" indent="0" algn="l" rtl="0">
              <a:lnSpc>
                <a:spcPct val="90000"/>
              </a:lnSpc>
              <a:spcBef>
                <a:spcPts val="0"/>
              </a:spcBef>
              <a:spcAft>
                <a:spcPts val="0"/>
              </a:spcAft>
              <a:buClr>
                <a:schemeClr val="lt1"/>
              </a:buClr>
              <a:buSzPct val="100000"/>
              <a:buNone/>
            </a:pPr>
            <a:r>
              <a:rPr lang="en-US">
                <a:solidFill>
                  <a:srgbClr val="002060"/>
                </a:solidFill>
              </a:rPr>
              <a:t>2. Importanța îmbătrânirii active </a:t>
            </a:r>
            <a:endParaRPr/>
          </a:p>
          <a:p>
            <a:pPr marL="0" lvl="0" indent="0" algn="l" rtl="0">
              <a:lnSpc>
                <a:spcPct val="90000"/>
              </a:lnSpc>
              <a:spcBef>
                <a:spcPts val="0"/>
              </a:spcBef>
              <a:spcAft>
                <a:spcPts val="0"/>
              </a:spcAft>
              <a:buClr>
                <a:schemeClr val="lt1"/>
              </a:buClr>
              <a:buSzPct val="100000"/>
              <a:buNone/>
            </a:pPr>
            <a:endParaRPr>
              <a:solidFill>
                <a:srgbClr val="002060"/>
              </a:solidFill>
            </a:endParaRPr>
          </a:p>
          <a:p>
            <a:pPr marL="0" lvl="0" indent="0" algn="l" rtl="0">
              <a:lnSpc>
                <a:spcPct val="90000"/>
              </a:lnSpc>
              <a:spcBef>
                <a:spcPts val="0"/>
              </a:spcBef>
              <a:spcAft>
                <a:spcPts val="0"/>
              </a:spcAft>
              <a:buClr>
                <a:schemeClr val="lt1"/>
              </a:buClr>
              <a:buSzPct val="100000"/>
              <a:buNone/>
            </a:pPr>
            <a:r>
              <a:rPr lang="en-US">
                <a:solidFill>
                  <a:srgbClr val="002060"/>
                </a:solidFill>
              </a:rPr>
              <a:t>3. Beneficiile activității fizice </a:t>
            </a:r>
            <a:endParaRPr>
              <a:solidFill>
                <a:srgbClr val="002060"/>
              </a:solidFill>
            </a:endParaRPr>
          </a:p>
          <a:p>
            <a:pPr marL="0" lvl="0" indent="0" algn="l" rtl="0">
              <a:lnSpc>
                <a:spcPct val="90000"/>
              </a:lnSpc>
              <a:spcBef>
                <a:spcPts val="1000"/>
              </a:spcBef>
              <a:spcAft>
                <a:spcPts val="0"/>
              </a:spcAft>
              <a:buClr>
                <a:schemeClr val="lt1"/>
              </a:buClr>
              <a:buSzPct val="100000"/>
              <a:buNone/>
            </a:pPr>
            <a:r>
              <a:rPr lang="en-US"/>
              <a:t>3. Interacțiunea dintre activitatea fizică și factorii determinanți personali și externi.</a:t>
            </a:r>
            <a:endParaRPr/>
          </a:p>
          <a:p>
            <a:pPr marL="0" lvl="0" indent="0" algn="l" rtl="0">
              <a:lnSpc>
                <a:spcPct val="90000"/>
              </a:lnSpc>
              <a:spcBef>
                <a:spcPts val="1000"/>
              </a:spcBef>
              <a:spcAft>
                <a:spcPts val="0"/>
              </a:spcAft>
              <a:buClr>
                <a:schemeClr val="lt1"/>
              </a:buClr>
              <a:buSzPct val="100000"/>
              <a:buNone/>
            </a:pPr>
            <a:r>
              <a:rPr lang="en-US">
                <a:solidFill>
                  <a:srgbClr val="002060"/>
                </a:solidFill>
              </a:rPr>
              <a:t>1. Predispoziții personale</a:t>
            </a:r>
            <a:endParaRPr>
              <a:solidFill>
                <a:srgbClr val="002060"/>
              </a:solidFill>
            </a:endParaRPr>
          </a:p>
          <a:p>
            <a:pPr marL="0" lvl="0" indent="0" algn="l" rtl="0">
              <a:lnSpc>
                <a:spcPct val="90000"/>
              </a:lnSpc>
              <a:spcBef>
                <a:spcPts val="1000"/>
              </a:spcBef>
              <a:spcAft>
                <a:spcPts val="0"/>
              </a:spcAft>
              <a:buClr>
                <a:schemeClr val="lt1"/>
              </a:buClr>
              <a:buSzPct val="100000"/>
              <a:buNone/>
            </a:pPr>
            <a:r>
              <a:rPr lang="en-US">
                <a:solidFill>
                  <a:srgbClr val="002060"/>
                </a:solidFill>
              </a:rPr>
              <a:t>2. Forțe externe</a:t>
            </a:r>
            <a:endParaRPr/>
          </a:p>
        </p:txBody>
      </p:sp>
      <p:pic>
        <p:nvPicPr>
          <p:cNvPr id="2" name="ROM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7488" y="628015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a:off x="469348" y="2634033"/>
            <a:ext cx="7721341" cy="15899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400"/>
              <a:buFont typeface="Quattrocento Sans"/>
              <a:buNone/>
            </a:pPr>
            <a:r>
              <a:rPr lang="en-US"/>
              <a:t>Fenomenul îmbătrânirii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4000"/>
              <a:t>Fenomenul îmbătrânirii </a:t>
            </a:r>
            <a:endParaRPr/>
          </a:p>
        </p:txBody>
      </p:sp>
      <p:sp>
        <p:nvSpPr>
          <p:cNvPr id="199" name="Google Shape;199;p7"/>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00" name="Google Shape;200;p7"/>
          <p:cNvSpPr txBox="1">
            <a:spLocks noGrp="1"/>
          </p:cNvSpPr>
          <p:nvPr>
            <p:ph type="body" idx="3"/>
          </p:nvPr>
        </p:nvSpPr>
        <p:spPr>
          <a:xfrm>
            <a:off x="1576574" y="2579652"/>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Lifestyle</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Illness </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Environemental factors that can accelerate aging process</a:t>
            </a:r>
            <a:endParaRPr>
              <a:solidFill>
                <a:schemeClr val="dk1"/>
              </a:solidFill>
            </a:endParaRPr>
          </a:p>
        </p:txBody>
      </p:sp>
      <p:sp>
        <p:nvSpPr>
          <p:cNvPr id="201" name="Google Shape;201;p7"/>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Behaviour regardless of chronological age</a:t>
            </a:r>
            <a:endParaRPr>
              <a:solidFill>
                <a:schemeClr val="dk1"/>
              </a:solidFill>
            </a:endParaRPr>
          </a:p>
        </p:txBody>
      </p:sp>
      <p:pic>
        <p:nvPicPr>
          <p:cNvPr id="202" name="Google Shape;202;p7"/>
          <p:cNvPicPr preferRelativeResize="0"/>
          <p:nvPr/>
        </p:nvPicPr>
        <p:blipFill rotWithShape="1">
          <a:blip r:embed="rId5">
            <a:alphaModFix/>
          </a:blip>
          <a:srcRect/>
          <a:stretch/>
        </p:blipFill>
        <p:spPr>
          <a:xfrm>
            <a:off x="2867025" y="1904261"/>
            <a:ext cx="6457950" cy="3467100"/>
          </a:xfrm>
          <a:prstGeom prst="rect">
            <a:avLst/>
          </a:prstGeom>
          <a:noFill/>
          <a:ln>
            <a:noFill/>
          </a:ln>
        </p:spPr>
      </p:pic>
      <p:sp>
        <p:nvSpPr>
          <p:cNvPr id="203" name="Google Shape;203;p7"/>
          <p:cNvSpPr txBox="1"/>
          <p:nvPr/>
        </p:nvSpPr>
        <p:spPr>
          <a:xfrm>
            <a:off x="1134571" y="2296198"/>
            <a:ext cx="119567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Organe</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Țesuturi</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Celule </a:t>
            </a:r>
            <a:endParaRPr sz="1400" b="0" i="0" u="none" strike="noStrike" cap="none">
              <a:solidFill>
                <a:srgbClr val="000000"/>
              </a:solidFill>
              <a:latin typeface="Arial"/>
              <a:ea typeface="Arial"/>
              <a:cs typeface="Arial"/>
              <a:sym typeface="Arial"/>
            </a:endParaRPr>
          </a:p>
        </p:txBody>
      </p:sp>
      <p:sp>
        <p:nvSpPr>
          <p:cNvPr id="204" name="Google Shape;204;p7"/>
          <p:cNvSpPr txBox="1"/>
          <p:nvPr/>
        </p:nvSpPr>
        <p:spPr>
          <a:xfrm>
            <a:off x="9675536" y="2213085"/>
            <a:ext cx="16467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Weakened bodily functions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Slowed physiology</a:t>
            </a:r>
            <a:endParaRPr sz="1400" b="0" i="0" u="none" strike="noStrike" cap="none">
              <a:solidFill>
                <a:srgbClr val="000000"/>
              </a:solidFill>
              <a:latin typeface="Arial"/>
              <a:ea typeface="Arial"/>
              <a:cs typeface="Arial"/>
              <a:sym typeface="Arial"/>
            </a:endParaRPr>
          </a:p>
        </p:txBody>
      </p:sp>
      <p:pic>
        <p:nvPicPr>
          <p:cNvPr id="2" name="ROM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1194" y="612648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4400"/>
              <a:t>Fenomenul îmbătrânirii </a:t>
            </a:r>
            <a:endParaRPr/>
          </a:p>
        </p:txBody>
      </p:sp>
      <p:sp>
        <p:nvSpPr>
          <p:cNvPr id="211" name="Google Shape;211;p8"/>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12" name="Google Shape;212;p8"/>
          <p:cNvSpPr txBox="1">
            <a:spLocks noGrp="1"/>
          </p:cNvSpPr>
          <p:nvPr>
            <p:ph type="body" idx="3"/>
          </p:nvPr>
        </p:nvSpPr>
        <p:spPr>
          <a:xfrm>
            <a:off x="1576574" y="2579652"/>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Lifestyle</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Illness </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Environemental factors that can accelerate aging process</a:t>
            </a:r>
            <a:endParaRPr>
              <a:solidFill>
                <a:schemeClr val="dk1"/>
              </a:solidFill>
            </a:endParaRPr>
          </a:p>
        </p:txBody>
      </p:sp>
      <p:sp>
        <p:nvSpPr>
          <p:cNvPr id="213" name="Google Shape;213;p8"/>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Behaviour regardless of chronological age</a:t>
            </a:r>
            <a:endParaRPr>
              <a:solidFill>
                <a:schemeClr val="dk1"/>
              </a:solidFill>
            </a:endParaRPr>
          </a:p>
        </p:txBody>
      </p:sp>
      <p:pic>
        <p:nvPicPr>
          <p:cNvPr id="214" name="Google Shape;214;p8"/>
          <p:cNvPicPr preferRelativeResize="0"/>
          <p:nvPr/>
        </p:nvPicPr>
        <p:blipFill rotWithShape="1">
          <a:blip r:embed="rId5">
            <a:alphaModFix/>
          </a:blip>
          <a:srcRect/>
          <a:stretch/>
        </p:blipFill>
        <p:spPr>
          <a:xfrm>
            <a:off x="2867025" y="1918972"/>
            <a:ext cx="6457950" cy="3467100"/>
          </a:xfrm>
          <a:prstGeom prst="rect">
            <a:avLst/>
          </a:prstGeom>
          <a:noFill/>
          <a:ln>
            <a:noFill/>
          </a:ln>
        </p:spPr>
      </p:pic>
      <p:sp>
        <p:nvSpPr>
          <p:cNvPr id="215" name="Google Shape;215;p8"/>
          <p:cNvSpPr txBox="1"/>
          <p:nvPr/>
        </p:nvSpPr>
        <p:spPr>
          <a:xfrm>
            <a:off x="1134571" y="2296198"/>
            <a:ext cx="119567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Organe</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Țesuturi</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Celule </a:t>
            </a:r>
            <a:endParaRPr sz="1400" b="0" i="0" u="none" strike="noStrike" cap="none">
              <a:solidFill>
                <a:srgbClr val="000000"/>
              </a:solidFill>
              <a:latin typeface="Arial"/>
              <a:ea typeface="Arial"/>
              <a:cs typeface="Arial"/>
              <a:sym typeface="Arial"/>
            </a:endParaRPr>
          </a:p>
        </p:txBody>
      </p:sp>
      <p:sp>
        <p:nvSpPr>
          <p:cNvPr id="216" name="Google Shape;216;p8"/>
          <p:cNvSpPr txBox="1"/>
          <p:nvPr/>
        </p:nvSpPr>
        <p:spPr>
          <a:xfrm>
            <a:off x="9614250" y="2216014"/>
            <a:ext cx="1646727"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Funcții corporale slăbite </a:t>
            </a:r>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Quattrocento Sans"/>
                <a:ea typeface="Quattrocento Sans"/>
                <a:cs typeface="Quattrocento Sans"/>
                <a:sym typeface="Quattrocento Sans"/>
              </a:rPr>
              <a:t>Fiziologie încetinită</a:t>
            </a:r>
            <a:endParaRPr sz="2000" b="1" i="0" u="none" strike="noStrike" cap="none">
              <a:solidFill>
                <a:schemeClr val="lt1"/>
              </a:solidFill>
              <a:latin typeface="Quattrocento Sans"/>
              <a:ea typeface="Quattrocento Sans"/>
              <a:cs typeface="Quattrocento Sans"/>
              <a:sym typeface="Quattrocento Sans"/>
            </a:endParaRPr>
          </a:p>
        </p:txBody>
      </p:sp>
      <p:pic>
        <p:nvPicPr>
          <p:cNvPr id="2" name="ROM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0975" y="61912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Quattrocento Sans"/>
              <a:buNone/>
            </a:pPr>
            <a:r>
              <a:rPr lang="en-US" sz="4000"/>
              <a:t>Fenomenul îmbătrânirii </a:t>
            </a:r>
            <a:endParaRPr/>
          </a:p>
        </p:txBody>
      </p:sp>
      <p:sp>
        <p:nvSpPr>
          <p:cNvPr id="223" name="Google Shape;223;p9"/>
          <p:cNvSpPr txBox="1">
            <a:spLocks noGrp="1"/>
          </p:cNvSpPr>
          <p:nvPr>
            <p:ph type="body" idx="1"/>
          </p:nvPr>
        </p:nvSpPr>
        <p:spPr>
          <a:xfrm>
            <a:off x="819491"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4"/>
              </a:buClr>
              <a:buSzPts val="2400"/>
              <a:buNone/>
            </a:pPr>
            <a:r>
              <a:rPr lang="en-US"/>
              <a:t>Vârsta biologică </a:t>
            </a:r>
            <a:endParaRPr/>
          </a:p>
        </p:txBody>
      </p:sp>
      <p:sp>
        <p:nvSpPr>
          <p:cNvPr id="224" name="Google Shape;224;p9"/>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25" name="Google Shape;225;p9"/>
          <p:cNvSpPr txBox="1">
            <a:spLocks noGrp="1"/>
          </p:cNvSpPr>
          <p:nvPr>
            <p:ph type="body" idx="3"/>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800"/>
              <a:buFont typeface="Arial"/>
              <a:buChar char="•"/>
            </a:pPr>
            <a:r>
              <a:rPr lang="en-US"/>
              <a:t>Stil de viață</a:t>
            </a:r>
            <a:endParaRPr/>
          </a:p>
          <a:p>
            <a:pPr marL="457200" lvl="0" indent="-279400" algn="l" rtl="0">
              <a:lnSpc>
                <a:spcPct val="90000"/>
              </a:lnSpc>
              <a:spcBef>
                <a:spcPts val="0"/>
              </a:spcBef>
              <a:spcAft>
                <a:spcPts val="0"/>
              </a:spcAft>
              <a:buClr>
                <a:schemeClr val="lt1"/>
              </a:buClr>
              <a:buSzPts val="2800"/>
              <a:buFont typeface="Arial"/>
              <a:buNone/>
            </a:pPr>
            <a:endParaRPr/>
          </a:p>
          <a:p>
            <a:pPr marL="457200" lvl="0" indent="-457200" algn="l" rtl="0">
              <a:lnSpc>
                <a:spcPct val="90000"/>
              </a:lnSpc>
              <a:spcBef>
                <a:spcPts val="0"/>
              </a:spcBef>
              <a:spcAft>
                <a:spcPts val="0"/>
              </a:spcAft>
              <a:buClr>
                <a:schemeClr val="lt1"/>
              </a:buClr>
              <a:buSzPts val="2800"/>
              <a:buFont typeface="Arial"/>
              <a:buChar char="•"/>
            </a:pPr>
            <a:r>
              <a:rPr lang="en-US"/>
              <a:t>Boala </a:t>
            </a:r>
            <a:endParaRPr/>
          </a:p>
          <a:p>
            <a:pPr marL="457200" lvl="0" indent="-279400" algn="l" rtl="0">
              <a:lnSpc>
                <a:spcPct val="90000"/>
              </a:lnSpc>
              <a:spcBef>
                <a:spcPts val="0"/>
              </a:spcBef>
              <a:spcAft>
                <a:spcPts val="0"/>
              </a:spcAft>
              <a:buClr>
                <a:schemeClr val="lt1"/>
              </a:buClr>
              <a:buSzPts val="2800"/>
              <a:buFont typeface="Arial"/>
              <a:buNone/>
            </a:pPr>
            <a:endParaRPr/>
          </a:p>
          <a:p>
            <a:pPr marL="457200" lvl="0" indent="-457200" algn="l" rtl="0">
              <a:lnSpc>
                <a:spcPct val="90000"/>
              </a:lnSpc>
              <a:spcBef>
                <a:spcPts val="0"/>
              </a:spcBef>
              <a:spcAft>
                <a:spcPts val="0"/>
              </a:spcAft>
              <a:buClr>
                <a:schemeClr val="lt1"/>
              </a:buClr>
              <a:buSzPts val="2800"/>
              <a:buFont typeface="Arial"/>
              <a:buChar char="•"/>
            </a:pPr>
            <a:r>
              <a:rPr lang="en-US"/>
              <a:t>Factori de mediu </a:t>
            </a:r>
            <a:endParaRPr/>
          </a:p>
          <a:p>
            <a:pPr marL="457200" lvl="0" indent="-279400" algn="l" rtl="0">
              <a:lnSpc>
                <a:spcPct val="90000"/>
              </a:lnSpc>
              <a:spcBef>
                <a:spcPts val="0"/>
              </a:spcBef>
              <a:spcAft>
                <a:spcPts val="0"/>
              </a:spcAft>
              <a:buClr>
                <a:schemeClr val="lt1"/>
              </a:buClr>
              <a:buSzPts val="2800"/>
              <a:buFont typeface="Arial"/>
              <a:buNone/>
            </a:pPr>
            <a:endParaRPr/>
          </a:p>
          <a:p>
            <a:pPr marL="457200" lvl="0" indent="-457200" algn="l" rtl="0">
              <a:lnSpc>
                <a:spcPct val="90000"/>
              </a:lnSpc>
              <a:spcBef>
                <a:spcPts val="0"/>
              </a:spcBef>
              <a:spcAft>
                <a:spcPts val="0"/>
              </a:spcAft>
              <a:buClr>
                <a:schemeClr val="lt1"/>
              </a:buClr>
              <a:buSzPts val="2800"/>
              <a:buFont typeface="Arial"/>
              <a:buChar char="•"/>
            </a:pPr>
            <a:r>
              <a:rPr lang="en-US"/>
              <a:t>Obiceiuri personale </a:t>
            </a:r>
            <a:endParaRPr/>
          </a:p>
        </p:txBody>
      </p:sp>
      <p:pic>
        <p:nvPicPr>
          <p:cNvPr id="226" name="Google Shape;226;p9" descr="Immagine che contiene logo, simbolo, Elementi grafici, Carminio&#10;&#10;Descrizione generata automaticamente"/>
          <p:cNvPicPr preferRelativeResize="0"/>
          <p:nvPr/>
        </p:nvPicPr>
        <p:blipFill rotWithShape="1">
          <a:blip r:embed="rId5">
            <a:alphaModFix/>
          </a:blip>
          <a:srcRect/>
          <a:stretch/>
        </p:blipFill>
        <p:spPr>
          <a:xfrm>
            <a:off x="5650473" y="2324013"/>
            <a:ext cx="4829853" cy="2952468"/>
          </a:xfrm>
          <a:prstGeom prst="rect">
            <a:avLst/>
          </a:prstGeom>
          <a:noFill/>
          <a:ln>
            <a:noFill/>
          </a:ln>
        </p:spPr>
      </p:pic>
      <p:pic>
        <p:nvPicPr>
          <p:cNvPr id="2" name="ROM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8125" y="63515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625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childTnLst>
                          </p:cTn>
                        </p:par>
                        <p:par>
                          <p:cTn id="8" fill="hold">
                            <p:stCondLst>
                              <p:cond delay="16750"/>
                            </p:stCondLst>
                            <p:childTnLst>
                              <p:par>
                                <p:cTn id="9" presetID="1" presetClass="mediacall" presetSubtype="0" fill="hold" nodeType="afterEffect">
                                  <p:stCondLst>
                                    <p:cond delay="0"/>
                                  </p:stCondLst>
                                  <p:childTnLst>
                                    <p:cmd type="call" cmd="playFrom(0.0)">
                                      <p:cBhvr>
                                        <p:cTn id="10" dur="19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Custom 1">
      <a:dk1>
        <a:srgbClr val="FFFFFF"/>
      </a:dk1>
      <a:lt1>
        <a:srgbClr val="A3C75B"/>
      </a:lt1>
      <a:dk2>
        <a:srgbClr val="1E3F76"/>
      </a:dk2>
      <a:lt2>
        <a:srgbClr val="2A88C6"/>
      </a:lt2>
      <a:accent1>
        <a:srgbClr val="5C3100"/>
      </a:accent1>
      <a:accent2>
        <a:srgbClr val="FB6B49"/>
      </a:accent2>
      <a:accent3>
        <a:srgbClr val="FBBEB0"/>
      </a:accent3>
      <a:accent4>
        <a:srgbClr val="1E3F76"/>
      </a:accent4>
      <a:accent5>
        <a:srgbClr val="315FAB"/>
      </a:accent5>
      <a:accent6>
        <a:srgbClr val="2A88C6"/>
      </a:accent6>
      <a:hlink>
        <a:srgbClr val="FB6B49"/>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2161</Words>
  <Application>Microsoft Office PowerPoint</Application>
  <PresentationFormat>Ecran lat</PresentationFormat>
  <Paragraphs>313</Paragraphs>
  <Slides>36</Slides>
  <Notes>36</Notes>
  <HiddenSlides>0</HiddenSlides>
  <MMClips>27</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36</vt:i4>
      </vt:variant>
    </vt:vector>
  </HeadingPairs>
  <TitlesOfParts>
    <vt:vector size="41" baseType="lpstr">
      <vt:lpstr>Open Sans</vt:lpstr>
      <vt:lpstr>Arial</vt:lpstr>
      <vt:lpstr>Calibri</vt:lpstr>
      <vt:lpstr>Quattrocento Sans</vt:lpstr>
      <vt:lpstr>Tema di Office</vt:lpstr>
      <vt:lpstr>Prezentare PowerPoint</vt:lpstr>
      <vt:lpstr>Introducere</vt:lpstr>
      <vt:lpstr>Introducere</vt:lpstr>
      <vt:lpstr>Introducere</vt:lpstr>
      <vt:lpstr>Introducere</vt:lpstr>
      <vt:lpstr>Fenomenul îmbătrânirii </vt:lpstr>
      <vt:lpstr>Fenomenul îmbătrânirii </vt:lpstr>
      <vt:lpstr>Fenomenul îmbătrânirii </vt:lpstr>
      <vt:lpstr>Fenomenul îmbătrânirii </vt:lpstr>
      <vt:lpstr>Tendință demografică</vt:lpstr>
      <vt:lpstr>Tendință demografică</vt:lpstr>
      <vt:lpstr>Tendință demografică</vt:lpstr>
      <vt:lpstr>Tendință demografică</vt:lpstr>
      <vt:lpstr>Spania</vt:lpstr>
      <vt:lpstr>Spania </vt:lpstr>
      <vt:lpstr>Spania </vt:lpstr>
      <vt:lpstr>Italia</vt:lpstr>
      <vt:lpstr>Italia </vt:lpstr>
      <vt:lpstr>România</vt:lpstr>
      <vt:lpstr>România </vt:lpstr>
      <vt:lpstr>Romania </vt:lpstr>
      <vt:lpstr>Bulgaria</vt:lpstr>
      <vt:lpstr>Bulgaria </vt:lpstr>
      <vt:lpstr>Îmbătrânire activă</vt:lpstr>
      <vt:lpstr>Îmbătrânire activă</vt:lpstr>
      <vt:lpstr>Îmbătrânire activă</vt:lpstr>
      <vt:lpstr>Îmbătrânire activă</vt:lpstr>
      <vt:lpstr>Influența dintre activitatea fizică și unii factori determinanți</vt:lpstr>
      <vt:lpstr>Influența dintre activitatea fizică și unii factori determinanți</vt:lpstr>
      <vt:lpstr>Influența dintre activitatea fizică și unii factori determinanți</vt:lpstr>
      <vt:lpstr>Influența dintre activitatea fizică și unii factori determinanți</vt:lpstr>
      <vt:lpstr>Influența dintre activitatea fizică și unii factori determinanți</vt:lpstr>
      <vt:lpstr>Influența dintre activitatea fizică și unii factori determinanți</vt:lpstr>
      <vt:lpstr>Influența dintre activitatea fizică și unii factori determinanți</vt:lpstr>
      <vt:lpstr>Influența dintre activitatea fizică și unii factori determinanți</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Maroussia Terrana Euroform RFS</dc:creator>
  <cp:lastModifiedBy>global help</cp:lastModifiedBy>
  <cp:revision>5</cp:revision>
  <dcterms:created xsi:type="dcterms:W3CDTF">2023-11-20T16:36:50Z</dcterms:created>
  <dcterms:modified xsi:type="dcterms:W3CDTF">2024-09-17T16:06:13Z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0x010100704A577B069DD443BDB0C16D2EF8AD49</vt:lpwstr>
  </property>
  <property fmtid="{D5CDD505-2E9C-101B-9397-08002B2CF9AE}" pid="3" name="MediaServiceImageTags">
    <vt:lpwstr/>
  </property>
</Properties>
</file>